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57" r:id="rId9"/>
    <p:sldId id="256"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5" r:id="rId25"/>
    <p:sldId id="272" r:id="rId26"/>
    <p:sldId id="273" r:id="rId27"/>
    <p:sldId id="274" r:id="rId28"/>
    <p:sldId id="276"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10.12.2019</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10.12.2019</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10.12.2019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10.12.2019</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10.12.2019</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10.12.2019</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D9F75050-0E15-4C5B-92B0-66D068882F1F}" type="datetimeFigureOut">
              <a:rPr lang="tr-TR" smtClean="0"/>
              <a:pPr/>
              <a:t>10.12.2019</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B1DEFA8C-F947-479F-BE07-76B6B3F80BF1}"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D9F75050-0E15-4C5B-92B0-66D068882F1F}" type="datetimeFigureOut">
              <a:rPr lang="tr-TR" smtClean="0"/>
              <a:pPr/>
              <a:t>10.12.2019</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10.12.2019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10.12.2019</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10.12.2019</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10.12.2019</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10.12.2019</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10.12.2019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10.12.2019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10.12.2019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10.12.2019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9F75050-0E15-4C5B-92B0-66D068882F1F}" type="datetimeFigureOut">
              <a:rPr lang="tr-TR" smtClean="0"/>
              <a:pPr/>
              <a:t>10.12.2019</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10.12.2019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10.12.2019</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10.12.2019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8"/>
          <p:cNvGrpSpPr/>
          <p:nvPr/>
        </p:nvGrpSpPr>
        <p:grpSpPr>
          <a:xfrm>
            <a:off x="6168486" y="2620300"/>
            <a:ext cx="497496" cy="1389557"/>
            <a:chOff x="2840402" y="3475681"/>
            <a:chExt cx="1150937" cy="3214688"/>
          </a:xfrm>
        </p:grpSpPr>
        <p:sp>
          <p:nvSpPr>
            <p:cNvPr id="80" name="Freeform 49"/>
            <p:cNvSpPr>
              <a:spLocks/>
            </p:cNvSpPr>
            <p:nvPr/>
          </p:nvSpPr>
          <p:spPr bwMode="auto">
            <a:xfrm flipH="1">
              <a:off x="2840402" y="3475681"/>
              <a:ext cx="1150937" cy="3214688"/>
            </a:xfrm>
            <a:custGeom>
              <a:avLst/>
              <a:gdLst>
                <a:gd name="T0" fmla="*/ 642 w 725"/>
                <a:gd name="T1" fmla="*/ 313 h 2427"/>
                <a:gd name="T2" fmla="*/ 642 w 725"/>
                <a:gd name="T3" fmla="*/ 154 h 2427"/>
                <a:gd name="T4" fmla="*/ 575 w 725"/>
                <a:gd name="T5" fmla="*/ 154 h 2427"/>
                <a:gd name="T6" fmla="*/ 575 w 725"/>
                <a:gd name="T7" fmla="*/ 0 h 2427"/>
                <a:gd name="T8" fmla="*/ 134 w 725"/>
                <a:gd name="T9" fmla="*/ 0 h 2427"/>
                <a:gd name="T10" fmla="*/ 134 w 725"/>
                <a:gd name="T11" fmla="*/ 154 h 2427"/>
                <a:gd name="T12" fmla="*/ 67 w 725"/>
                <a:gd name="T13" fmla="*/ 154 h 2427"/>
                <a:gd name="T14" fmla="*/ 67 w 725"/>
                <a:gd name="T15" fmla="*/ 313 h 2427"/>
                <a:gd name="T16" fmla="*/ 0 w 725"/>
                <a:gd name="T17" fmla="*/ 313 h 2427"/>
                <a:gd name="T18" fmla="*/ 0 w 725"/>
                <a:gd name="T19" fmla="*/ 2427 h 2427"/>
                <a:gd name="T20" fmla="*/ 725 w 725"/>
                <a:gd name="T21" fmla="*/ 2427 h 2427"/>
                <a:gd name="T22" fmla="*/ 725 w 725"/>
                <a:gd name="T23" fmla="*/ 313 h 2427"/>
                <a:gd name="T24" fmla="*/ 642 w 725"/>
                <a:gd name="T25" fmla="*/ 313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2427">
                  <a:moveTo>
                    <a:pt x="642" y="313"/>
                  </a:moveTo>
                  <a:lnTo>
                    <a:pt x="642" y="154"/>
                  </a:lnTo>
                  <a:lnTo>
                    <a:pt x="575" y="154"/>
                  </a:lnTo>
                  <a:lnTo>
                    <a:pt x="575" y="0"/>
                  </a:lnTo>
                  <a:lnTo>
                    <a:pt x="134" y="0"/>
                  </a:lnTo>
                  <a:lnTo>
                    <a:pt x="134" y="154"/>
                  </a:lnTo>
                  <a:lnTo>
                    <a:pt x="67" y="154"/>
                  </a:lnTo>
                  <a:lnTo>
                    <a:pt x="67" y="313"/>
                  </a:lnTo>
                  <a:lnTo>
                    <a:pt x="0" y="313"/>
                  </a:lnTo>
                  <a:lnTo>
                    <a:pt x="0" y="2427"/>
                  </a:lnTo>
                  <a:lnTo>
                    <a:pt x="725" y="2427"/>
                  </a:lnTo>
                  <a:lnTo>
                    <a:pt x="725" y="313"/>
                  </a:lnTo>
                  <a:lnTo>
                    <a:pt x="642" y="31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4" name="Group 80"/>
            <p:cNvGrpSpPr/>
            <p:nvPr/>
          </p:nvGrpSpPr>
          <p:grpSpPr>
            <a:xfrm flipH="1">
              <a:off x="3024552" y="4047887"/>
              <a:ext cx="808037" cy="1327202"/>
              <a:chOff x="9301163" y="1425575"/>
              <a:chExt cx="808037" cy="1590676"/>
            </a:xfrm>
            <a:solidFill>
              <a:schemeClr val="accent5">
                <a:lumMod val="75000"/>
              </a:schemeClr>
            </a:solidFill>
          </p:grpSpPr>
          <p:sp>
            <p:nvSpPr>
              <p:cNvPr id="82" name="Rectangle 50"/>
              <p:cNvSpPr>
                <a:spLocks noChangeArrowheads="1"/>
              </p:cNvSpPr>
              <p:nvPr/>
            </p:nvSpPr>
            <p:spPr bwMode="auto">
              <a:xfrm>
                <a:off x="9301163" y="1425575"/>
                <a:ext cx="141287" cy="311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3" name="Rectangle 51"/>
              <p:cNvSpPr>
                <a:spLocks noChangeArrowheads="1"/>
              </p:cNvSpPr>
              <p:nvPr/>
            </p:nvSpPr>
            <p:spPr bwMode="auto">
              <a:xfrm>
                <a:off x="9521825" y="1425575"/>
                <a:ext cx="142875" cy="311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4" name="Rectangle 52"/>
              <p:cNvSpPr>
                <a:spLocks noChangeArrowheads="1"/>
              </p:cNvSpPr>
              <p:nvPr/>
            </p:nvSpPr>
            <p:spPr bwMode="auto">
              <a:xfrm>
                <a:off x="9744075" y="1425575"/>
                <a:ext cx="144462" cy="311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5" name="Rectangle 53"/>
              <p:cNvSpPr>
                <a:spLocks noChangeArrowheads="1"/>
              </p:cNvSpPr>
              <p:nvPr/>
            </p:nvSpPr>
            <p:spPr bwMode="auto">
              <a:xfrm>
                <a:off x="9967913" y="1425575"/>
                <a:ext cx="141287" cy="311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6" name="Rectangle 54"/>
              <p:cNvSpPr>
                <a:spLocks noChangeArrowheads="1"/>
              </p:cNvSpPr>
              <p:nvPr/>
            </p:nvSpPr>
            <p:spPr bwMode="auto">
              <a:xfrm>
                <a:off x="9301163" y="1849438"/>
                <a:ext cx="141287"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7" name="Rectangle 55"/>
              <p:cNvSpPr>
                <a:spLocks noChangeArrowheads="1"/>
              </p:cNvSpPr>
              <p:nvPr/>
            </p:nvSpPr>
            <p:spPr bwMode="auto">
              <a:xfrm>
                <a:off x="9521825" y="1849438"/>
                <a:ext cx="142875"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8" name="Rectangle 56"/>
              <p:cNvSpPr>
                <a:spLocks noChangeArrowheads="1"/>
              </p:cNvSpPr>
              <p:nvPr/>
            </p:nvSpPr>
            <p:spPr bwMode="auto">
              <a:xfrm>
                <a:off x="9744075" y="1849438"/>
                <a:ext cx="144462"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9" name="Rectangle 57"/>
              <p:cNvSpPr>
                <a:spLocks noChangeArrowheads="1"/>
              </p:cNvSpPr>
              <p:nvPr/>
            </p:nvSpPr>
            <p:spPr bwMode="auto">
              <a:xfrm>
                <a:off x="9967913" y="1849438"/>
                <a:ext cx="141287"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0" name="Rectangle 58"/>
              <p:cNvSpPr>
                <a:spLocks noChangeArrowheads="1"/>
              </p:cNvSpPr>
              <p:nvPr/>
            </p:nvSpPr>
            <p:spPr bwMode="auto">
              <a:xfrm>
                <a:off x="9301163" y="2274888"/>
                <a:ext cx="141287"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1" name="Rectangle 59"/>
              <p:cNvSpPr>
                <a:spLocks noChangeArrowheads="1"/>
              </p:cNvSpPr>
              <p:nvPr/>
            </p:nvSpPr>
            <p:spPr bwMode="auto">
              <a:xfrm>
                <a:off x="9521825" y="2274888"/>
                <a:ext cx="142875"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2" name="Rectangle 60"/>
              <p:cNvSpPr>
                <a:spLocks noChangeArrowheads="1"/>
              </p:cNvSpPr>
              <p:nvPr/>
            </p:nvSpPr>
            <p:spPr bwMode="auto">
              <a:xfrm>
                <a:off x="9744075" y="2274888"/>
                <a:ext cx="144462"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3" name="Rectangle 61"/>
              <p:cNvSpPr>
                <a:spLocks noChangeArrowheads="1"/>
              </p:cNvSpPr>
              <p:nvPr/>
            </p:nvSpPr>
            <p:spPr bwMode="auto">
              <a:xfrm>
                <a:off x="9967913" y="2274888"/>
                <a:ext cx="141287"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4" name="Rectangle 62"/>
              <p:cNvSpPr>
                <a:spLocks noChangeArrowheads="1"/>
              </p:cNvSpPr>
              <p:nvPr/>
            </p:nvSpPr>
            <p:spPr bwMode="auto">
              <a:xfrm>
                <a:off x="9301163" y="2703513"/>
                <a:ext cx="141287"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5" name="Rectangle 63"/>
              <p:cNvSpPr>
                <a:spLocks noChangeArrowheads="1"/>
              </p:cNvSpPr>
              <p:nvPr/>
            </p:nvSpPr>
            <p:spPr bwMode="auto">
              <a:xfrm>
                <a:off x="9521825" y="2703513"/>
                <a:ext cx="142875"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6" name="Rectangle 64"/>
              <p:cNvSpPr>
                <a:spLocks noChangeArrowheads="1"/>
              </p:cNvSpPr>
              <p:nvPr/>
            </p:nvSpPr>
            <p:spPr bwMode="auto">
              <a:xfrm>
                <a:off x="9744075" y="2703513"/>
                <a:ext cx="144462"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7" name="Rectangle 65"/>
              <p:cNvSpPr>
                <a:spLocks noChangeArrowheads="1"/>
              </p:cNvSpPr>
              <p:nvPr/>
            </p:nvSpPr>
            <p:spPr bwMode="auto">
              <a:xfrm>
                <a:off x="9967913" y="2703513"/>
                <a:ext cx="141287" cy="312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5" name="Group 97"/>
          <p:cNvGrpSpPr/>
          <p:nvPr/>
        </p:nvGrpSpPr>
        <p:grpSpPr>
          <a:xfrm>
            <a:off x="6670574" y="2988144"/>
            <a:ext cx="460441" cy="1080080"/>
            <a:chOff x="3968204" y="4134493"/>
            <a:chExt cx="1065212" cy="2498725"/>
          </a:xfrm>
        </p:grpSpPr>
        <p:sp>
          <p:nvSpPr>
            <p:cNvPr id="99" name="Freeform 26"/>
            <p:cNvSpPr>
              <a:spLocks/>
            </p:cNvSpPr>
            <p:nvPr/>
          </p:nvSpPr>
          <p:spPr bwMode="auto">
            <a:xfrm flipH="1">
              <a:off x="3968204" y="4134493"/>
              <a:ext cx="1065212" cy="2498725"/>
            </a:xfrm>
            <a:custGeom>
              <a:avLst/>
              <a:gdLst>
                <a:gd name="T0" fmla="*/ 671 w 671"/>
                <a:gd name="T1" fmla="*/ 1574 h 1574"/>
                <a:gd name="T2" fmla="*/ 0 w 671"/>
                <a:gd name="T3" fmla="*/ 1574 h 1574"/>
                <a:gd name="T4" fmla="*/ 0 w 671"/>
                <a:gd name="T5" fmla="*/ 247 h 1574"/>
                <a:gd name="T6" fmla="*/ 138 w 671"/>
                <a:gd name="T7" fmla="*/ 0 h 1574"/>
                <a:gd name="T8" fmla="*/ 530 w 671"/>
                <a:gd name="T9" fmla="*/ 0 h 1574"/>
                <a:gd name="T10" fmla="*/ 671 w 671"/>
                <a:gd name="T11" fmla="*/ 247 h 1574"/>
                <a:gd name="T12" fmla="*/ 671 w 671"/>
                <a:gd name="T13" fmla="*/ 1574 h 1574"/>
              </a:gdLst>
              <a:ahLst/>
              <a:cxnLst>
                <a:cxn ang="0">
                  <a:pos x="T0" y="T1"/>
                </a:cxn>
                <a:cxn ang="0">
                  <a:pos x="T2" y="T3"/>
                </a:cxn>
                <a:cxn ang="0">
                  <a:pos x="T4" y="T5"/>
                </a:cxn>
                <a:cxn ang="0">
                  <a:pos x="T6" y="T7"/>
                </a:cxn>
                <a:cxn ang="0">
                  <a:pos x="T8" y="T9"/>
                </a:cxn>
                <a:cxn ang="0">
                  <a:pos x="T10" y="T11"/>
                </a:cxn>
                <a:cxn ang="0">
                  <a:pos x="T12" y="T13"/>
                </a:cxn>
              </a:cxnLst>
              <a:rect l="0" t="0" r="r" b="b"/>
              <a:pathLst>
                <a:path w="671" h="1574">
                  <a:moveTo>
                    <a:pt x="671" y="1574"/>
                  </a:moveTo>
                  <a:lnTo>
                    <a:pt x="0" y="1574"/>
                  </a:lnTo>
                  <a:lnTo>
                    <a:pt x="0" y="247"/>
                  </a:lnTo>
                  <a:lnTo>
                    <a:pt x="138" y="0"/>
                  </a:lnTo>
                  <a:lnTo>
                    <a:pt x="530" y="0"/>
                  </a:lnTo>
                  <a:lnTo>
                    <a:pt x="671" y="247"/>
                  </a:lnTo>
                  <a:lnTo>
                    <a:pt x="671" y="1574"/>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6" name="Group 99"/>
            <p:cNvGrpSpPr/>
            <p:nvPr/>
          </p:nvGrpSpPr>
          <p:grpSpPr>
            <a:xfrm>
              <a:off x="4207916" y="4534543"/>
              <a:ext cx="587375" cy="1096963"/>
              <a:chOff x="10288308" y="4534543"/>
              <a:chExt cx="587375" cy="1096963"/>
            </a:xfrm>
            <a:solidFill>
              <a:schemeClr val="accent1">
                <a:lumMod val="75000"/>
              </a:schemeClr>
            </a:solidFill>
          </p:grpSpPr>
          <p:sp>
            <p:nvSpPr>
              <p:cNvPr id="101" name="Rectangle 27"/>
              <p:cNvSpPr>
                <a:spLocks noChangeArrowheads="1"/>
              </p:cNvSpPr>
              <p:nvPr/>
            </p:nvSpPr>
            <p:spPr bwMode="auto">
              <a:xfrm flipH="1">
                <a:off x="10731221" y="4534543"/>
                <a:ext cx="144462"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2" name="Rectangle 28"/>
              <p:cNvSpPr>
                <a:spLocks noChangeArrowheads="1"/>
              </p:cNvSpPr>
              <p:nvPr/>
            </p:nvSpPr>
            <p:spPr bwMode="auto">
              <a:xfrm flipH="1">
                <a:off x="10507384" y="4534543"/>
                <a:ext cx="144462"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3" name="Rectangle 29"/>
              <p:cNvSpPr>
                <a:spLocks noChangeArrowheads="1"/>
              </p:cNvSpPr>
              <p:nvPr/>
            </p:nvSpPr>
            <p:spPr bwMode="auto">
              <a:xfrm flipH="1">
                <a:off x="10288308" y="4534543"/>
                <a:ext cx="139700"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4" name="Rectangle 30"/>
              <p:cNvSpPr>
                <a:spLocks noChangeArrowheads="1"/>
              </p:cNvSpPr>
              <p:nvPr/>
            </p:nvSpPr>
            <p:spPr bwMode="auto">
              <a:xfrm flipH="1">
                <a:off x="10731221" y="4926656"/>
                <a:ext cx="144462"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5" name="Rectangle 31"/>
              <p:cNvSpPr>
                <a:spLocks noChangeArrowheads="1"/>
              </p:cNvSpPr>
              <p:nvPr/>
            </p:nvSpPr>
            <p:spPr bwMode="auto">
              <a:xfrm flipH="1">
                <a:off x="10507384" y="4926656"/>
                <a:ext cx="144462"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6" name="Rectangle 32"/>
              <p:cNvSpPr>
                <a:spLocks noChangeArrowheads="1"/>
              </p:cNvSpPr>
              <p:nvPr/>
            </p:nvSpPr>
            <p:spPr bwMode="auto">
              <a:xfrm flipH="1">
                <a:off x="10288308" y="4926656"/>
                <a:ext cx="139700"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7" name="Rectangle 33"/>
              <p:cNvSpPr>
                <a:spLocks noChangeArrowheads="1"/>
              </p:cNvSpPr>
              <p:nvPr/>
            </p:nvSpPr>
            <p:spPr bwMode="auto">
              <a:xfrm flipH="1">
                <a:off x="10731221" y="5318768"/>
                <a:ext cx="144462"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8" name="Rectangle 34"/>
              <p:cNvSpPr>
                <a:spLocks noChangeArrowheads="1"/>
              </p:cNvSpPr>
              <p:nvPr/>
            </p:nvSpPr>
            <p:spPr bwMode="auto">
              <a:xfrm flipH="1">
                <a:off x="10507384" y="5318768"/>
                <a:ext cx="144462"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9" name="Rectangle 35"/>
              <p:cNvSpPr>
                <a:spLocks noChangeArrowheads="1"/>
              </p:cNvSpPr>
              <p:nvPr/>
            </p:nvSpPr>
            <p:spPr bwMode="auto">
              <a:xfrm flipH="1">
                <a:off x="10288308" y="5318768"/>
                <a:ext cx="139700" cy="312738"/>
              </a:xfrm>
              <a:prstGeom prst="rect">
                <a:avLst/>
              </a:pr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grpSp>
        <p:nvGrpSpPr>
          <p:cNvPr id="9" name="Group 109"/>
          <p:cNvGrpSpPr/>
          <p:nvPr/>
        </p:nvGrpSpPr>
        <p:grpSpPr>
          <a:xfrm flipH="1">
            <a:off x="6547107" y="3332506"/>
            <a:ext cx="322207" cy="677351"/>
            <a:chOff x="2125101" y="4129094"/>
            <a:chExt cx="1071564" cy="2252664"/>
          </a:xfrm>
        </p:grpSpPr>
        <p:sp>
          <p:nvSpPr>
            <p:cNvPr id="111" name="AutoShape 37"/>
            <p:cNvSpPr>
              <a:spLocks noChangeAspect="1" noChangeArrowheads="1" noTextEdit="1"/>
            </p:cNvSpPr>
            <p:nvPr/>
          </p:nvSpPr>
          <p:spPr bwMode="auto">
            <a:xfrm>
              <a:off x="2128275" y="4129094"/>
              <a:ext cx="1068390"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12" name="Freeform 39"/>
            <p:cNvSpPr>
              <a:spLocks/>
            </p:cNvSpPr>
            <p:nvPr/>
          </p:nvSpPr>
          <p:spPr bwMode="auto">
            <a:xfrm>
              <a:off x="2125101" y="4129094"/>
              <a:ext cx="1068390" cy="2252664"/>
            </a:xfrm>
            <a:custGeom>
              <a:avLst/>
              <a:gdLst>
                <a:gd name="T0" fmla="*/ 673 w 673"/>
                <a:gd name="T1" fmla="*/ 1419 h 1419"/>
                <a:gd name="T2" fmla="*/ 0 w 673"/>
                <a:gd name="T3" fmla="*/ 1419 h 1419"/>
                <a:gd name="T4" fmla="*/ 0 w 673"/>
                <a:gd name="T5" fmla="*/ 451 h 1419"/>
                <a:gd name="T6" fmla="*/ 336 w 673"/>
                <a:gd name="T7" fmla="*/ 0 h 1419"/>
                <a:gd name="T8" fmla="*/ 673 w 673"/>
                <a:gd name="T9" fmla="*/ 451 h 1419"/>
                <a:gd name="T10" fmla="*/ 673 w 673"/>
                <a:gd name="T11" fmla="*/ 1419 h 1419"/>
              </a:gdLst>
              <a:ahLst/>
              <a:cxnLst>
                <a:cxn ang="0">
                  <a:pos x="T0" y="T1"/>
                </a:cxn>
                <a:cxn ang="0">
                  <a:pos x="T2" y="T3"/>
                </a:cxn>
                <a:cxn ang="0">
                  <a:pos x="T4" y="T5"/>
                </a:cxn>
                <a:cxn ang="0">
                  <a:pos x="T6" y="T7"/>
                </a:cxn>
                <a:cxn ang="0">
                  <a:pos x="T8" y="T9"/>
                </a:cxn>
                <a:cxn ang="0">
                  <a:pos x="T10" y="T11"/>
                </a:cxn>
              </a:cxnLst>
              <a:rect l="0" t="0" r="r" b="b"/>
              <a:pathLst>
                <a:path w="673" h="1419">
                  <a:moveTo>
                    <a:pt x="673" y="1419"/>
                  </a:moveTo>
                  <a:lnTo>
                    <a:pt x="0" y="1419"/>
                  </a:lnTo>
                  <a:lnTo>
                    <a:pt x="0" y="451"/>
                  </a:lnTo>
                  <a:lnTo>
                    <a:pt x="336" y="0"/>
                  </a:lnTo>
                  <a:lnTo>
                    <a:pt x="673" y="451"/>
                  </a:lnTo>
                  <a:lnTo>
                    <a:pt x="673" y="14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3" name="Rectangle 40"/>
            <p:cNvSpPr>
              <a:spLocks noChangeArrowheads="1"/>
            </p:cNvSpPr>
            <p:nvPr/>
          </p:nvSpPr>
          <p:spPr bwMode="auto">
            <a:xfrm>
              <a:off x="2272739" y="5557848"/>
              <a:ext cx="776289" cy="403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14" name="Freeform 41"/>
            <p:cNvSpPr>
              <a:spLocks/>
            </p:cNvSpPr>
            <p:nvPr/>
          </p:nvSpPr>
          <p:spPr bwMode="auto">
            <a:xfrm>
              <a:off x="2180666" y="5349889"/>
              <a:ext cx="958852" cy="279401"/>
            </a:xfrm>
            <a:custGeom>
              <a:avLst/>
              <a:gdLst>
                <a:gd name="T0" fmla="*/ 252 w 253"/>
                <a:gd name="T1" fmla="*/ 61 h 74"/>
                <a:gd name="T2" fmla="*/ 238 w 253"/>
                <a:gd name="T3" fmla="*/ 0 h 74"/>
                <a:gd name="T4" fmla="*/ 154 w 253"/>
                <a:gd name="T5" fmla="*/ 0 h 74"/>
                <a:gd name="T6" fmla="*/ 102 w 253"/>
                <a:gd name="T7" fmla="*/ 0 h 74"/>
                <a:gd name="T8" fmla="*/ 15 w 253"/>
                <a:gd name="T9" fmla="*/ 0 h 74"/>
                <a:gd name="T10" fmla="*/ 0 w 253"/>
                <a:gd name="T11" fmla="*/ 61 h 74"/>
                <a:gd name="T12" fmla="*/ 0 w 253"/>
                <a:gd name="T13" fmla="*/ 64 h 74"/>
                <a:gd name="T14" fmla="*/ 9 w 253"/>
                <a:gd name="T15" fmla="*/ 74 h 74"/>
                <a:gd name="T16" fmla="*/ 19 w 253"/>
                <a:gd name="T17" fmla="*/ 64 h 74"/>
                <a:gd name="T18" fmla="*/ 29 w 253"/>
                <a:gd name="T19" fmla="*/ 74 h 74"/>
                <a:gd name="T20" fmla="*/ 39 w 253"/>
                <a:gd name="T21" fmla="*/ 64 h 74"/>
                <a:gd name="T22" fmla="*/ 48 w 253"/>
                <a:gd name="T23" fmla="*/ 74 h 74"/>
                <a:gd name="T24" fmla="*/ 58 w 253"/>
                <a:gd name="T25" fmla="*/ 64 h 74"/>
                <a:gd name="T26" fmla="*/ 68 w 253"/>
                <a:gd name="T27" fmla="*/ 74 h 74"/>
                <a:gd name="T28" fmla="*/ 78 w 253"/>
                <a:gd name="T29" fmla="*/ 64 h 74"/>
                <a:gd name="T30" fmla="*/ 87 w 253"/>
                <a:gd name="T31" fmla="*/ 74 h 74"/>
                <a:gd name="T32" fmla="*/ 97 w 253"/>
                <a:gd name="T33" fmla="*/ 64 h 74"/>
                <a:gd name="T34" fmla="*/ 107 w 253"/>
                <a:gd name="T35" fmla="*/ 74 h 74"/>
                <a:gd name="T36" fmla="*/ 116 w 253"/>
                <a:gd name="T37" fmla="*/ 64 h 74"/>
                <a:gd name="T38" fmla="*/ 126 w 253"/>
                <a:gd name="T39" fmla="*/ 74 h 74"/>
                <a:gd name="T40" fmla="*/ 136 w 253"/>
                <a:gd name="T41" fmla="*/ 64 h 74"/>
                <a:gd name="T42" fmla="*/ 146 w 253"/>
                <a:gd name="T43" fmla="*/ 74 h 74"/>
                <a:gd name="T44" fmla="*/ 155 w 253"/>
                <a:gd name="T45" fmla="*/ 64 h 74"/>
                <a:gd name="T46" fmla="*/ 165 w 253"/>
                <a:gd name="T47" fmla="*/ 74 h 74"/>
                <a:gd name="T48" fmla="*/ 175 w 253"/>
                <a:gd name="T49" fmla="*/ 64 h 74"/>
                <a:gd name="T50" fmla="*/ 185 w 253"/>
                <a:gd name="T51" fmla="*/ 74 h 74"/>
                <a:gd name="T52" fmla="*/ 194 w 253"/>
                <a:gd name="T53" fmla="*/ 64 h 74"/>
                <a:gd name="T54" fmla="*/ 204 w 253"/>
                <a:gd name="T55" fmla="*/ 74 h 74"/>
                <a:gd name="T56" fmla="*/ 214 w 253"/>
                <a:gd name="T57" fmla="*/ 64 h 74"/>
                <a:gd name="T58" fmla="*/ 224 w 253"/>
                <a:gd name="T59" fmla="*/ 74 h 74"/>
                <a:gd name="T60" fmla="*/ 233 w 253"/>
                <a:gd name="T61" fmla="*/ 64 h 74"/>
                <a:gd name="T62" fmla="*/ 243 w 253"/>
                <a:gd name="T63" fmla="*/ 74 h 74"/>
                <a:gd name="T64" fmla="*/ 253 w 253"/>
                <a:gd name="T65" fmla="*/ 64 h 74"/>
                <a:gd name="T66" fmla="*/ 252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2" y="61"/>
                  </a:moveTo>
                  <a:cubicBezTo>
                    <a:pt x="238" y="0"/>
                    <a:pt x="238" y="0"/>
                    <a:pt x="238" y="0"/>
                  </a:cubicBezTo>
                  <a:cubicBezTo>
                    <a:pt x="154" y="0"/>
                    <a:pt x="154" y="0"/>
                    <a:pt x="154" y="0"/>
                  </a:cubicBezTo>
                  <a:cubicBezTo>
                    <a:pt x="102" y="0"/>
                    <a:pt x="102" y="0"/>
                    <a:pt x="102" y="0"/>
                  </a:cubicBezTo>
                  <a:cubicBezTo>
                    <a:pt x="15" y="0"/>
                    <a:pt x="15" y="0"/>
                    <a:pt x="15" y="0"/>
                  </a:cubicBezTo>
                  <a:cubicBezTo>
                    <a:pt x="0" y="61"/>
                    <a:pt x="0" y="61"/>
                    <a:pt x="0" y="61"/>
                  </a:cubicBezTo>
                  <a:cubicBezTo>
                    <a:pt x="0" y="62"/>
                    <a:pt x="0" y="63"/>
                    <a:pt x="0" y="64"/>
                  </a:cubicBezTo>
                  <a:cubicBezTo>
                    <a:pt x="0" y="69"/>
                    <a:pt x="4" y="74"/>
                    <a:pt x="9" y="74"/>
                  </a:cubicBezTo>
                  <a:cubicBezTo>
                    <a:pt x="15" y="74"/>
                    <a:pt x="19" y="69"/>
                    <a:pt x="19" y="64"/>
                  </a:cubicBezTo>
                  <a:cubicBezTo>
                    <a:pt x="19" y="69"/>
                    <a:pt x="23" y="74"/>
                    <a:pt x="29" y="74"/>
                  </a:cubicBezTo>
                  <a:cubicBezTo>
                    <a:pt x="34" y="74"/>
                    <a:pt x="39" y="69"/>
                    <a:pt x="39" y="64"/>
                  </a:cubicBezTo>
                  <a:cubicBezTo>
                    <a:pt x="39" y="69"/>
                    <a:pt x="43" y="74"/>
                    <a:pt x="48" y="74"/>
                  </a:cubicBezTo>
                  <a:cubicBezTo>
                    <a:pt x="54" y="74"/>
                    <a:pt x="58" y="69"/>
                    <a:pt x="58" y="64"/>
                  </a:cubicBezTo>
                  <a:cubicBezTo>
                    <a:pt x="58" y="69"/>
                    <a:pt x="62" y="74"/>
                    <a:pt x="68" y="74"/>
                  </a:cubicBezTo>
                  <a:cubicBezTo>
                    <a:pt x="73" y="74"/>
                    <a:pt x="78" y="69"/>
                    <a:pt x="78" y="64"/>
                  </a:cubicBezTo>
                  <a:cubicBezTo>
                    <a:pt x="78" y="69"/>
                    <a:pt x="82" y="74"/>
                    <a:pt x="87" y="74"/>
                  </a:cubicBezTo>
                  <a:cubicBezTo>
                    <a:pt x="93" y="74"/>
                    <a:pt x="97" y="69"/>
                    <a:pt x="97" y="64"/>
                  </a:cubicBezTo>
                  <a:cubicBezTo>
                    <a:pt x="97" y="69"/>
                    <a:pt x="101" y="74"/>
                    <a:pt x="107" y="74"/>
                  </a:cubicBezTo>
                  <a:cubicBezTo>
                    <a:pt x="112" y="74"/>
                    <a:pt x="116" y="69"/>
                    <a:pt x="116" y="64"/>
                  </a:cubicBezTo>
                  <a:cubicBezTo>
                    <a:pt x="116" y="69"/>
                    <a:pt x="121" y="74"/>
                    <a:pt x="126" y="74"/>
                  </a:cubicBezTo>
                  <a:cubicBezTo>
                    <a:pt x="132" y="74"/>
                    <a:pt x="136" y="69"/>
                    <a:pt x="136" y="64"/>
                  </a:cubicBezTo>
                  <a:cubicBezTo>
                    <a:pt x="136" y="69"/>
                    <a:pt x="140" y="74"/>
                    <a:pt x="146" y="74"/>
                  </a:cubicBezTo>
                  <a:cubicBezTo>
                    <a:pt x="151" y="74"/>
                    <a:pt x="155" y="69"/>
                    <a:pt x="155" y="64"/>
                  </a:cubicBezTo>
                  <a:cubicBezTo>
                    <a:pt x="155" y="69"/>
                    <a:pt x="160" y="74"/>
                    <a:pt x="165" y="74"/>
                  </a:cubicBezTo>
                  <a:cubicBezTo>
                    <a:pt x="171" y="74"/>
                    <a:pt x="175" y="69"/>
                    <a:pt x="175" y="64"/>
                  </a:cubicBezTo>
                  <a:cubicBezTo>
                    <a:pt x="175" y="69"/>
                    <a:pt x="179" y="74"/>
                    <a:pt x="185" y="74"/>
                  </a:cubicBezTo>
                  <a:cubicBezTo>
                    <a:pt x="190" y="74"/>
                    <a:pt x="194" y="69"/>
                    <a:pt x="194" y="64"/>
                  </a:cubicBezTo>
                  <a:cubicBezTo>
                    <a:pt x="194" y="69"/>
                    <a:pt x="199" y="74"/>
                    <a:pt x="204" y="74"/>
                  </a:cubicBezTo>
                  <a:cubicBezTo>
                    <a:pt x="209" y="74"/>
                    <a:pt x="214" y="69"/>
                    <a:pt x="214" y="64"/>
                  </a:cubicBezTo>
                  <a:cubicBezTo>
                    <a:pt x="214" y="69"/>
                    <a:pt x="218" y="74"/>
                    <a:pt x="224" y="74"/>
                  </a:cubicBezTo>
                  <a:cubicBezTo>
                    <a:pt x="229" y="74"/>
                    <a:pt x="233" y="69"/>
                    <a:pt x="233" y="64"/>
                  </a:cubicBezTo>
                  <a:cubicBezTo>
                    <a:pt x="233" y="69"/>
                    <a:pt x="238" y="74"/>
                    <a:pt x="243" y="74"/>
                  </a:cubicBezTo>
                  <a:cubicBezTo>
                    <a:pt x="248" y="74"/>
                    <a:pt x="253" y="69"/>
                    <a:pt x="253" y="64"/>
                  </a:cubicBezTo>
                  <a:cubicBezTo>
                    <a:pt x="253" y="63"/>
                    <a:pt x="253" y="62"/>
                    <a:pt x="252" y="61"/>
                  </a:cubicBez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5" name="Rectangle 42"/>
            <p:cNvSpPr>
              <a:spLocks noChangeArrowheads="1"/>
            </p:cNvSpPr>
            <p:nvPr/>
          </p:nvSpPr>
          <p:spPr bwMode="auto">
            <a:xfrm>
              <a:off x="2275916" y="4908563"/>
              <a:ext cx="125413" cy="279401"/>
            </a:xfrm>
            <a:prstGeom prst="rect">
              <a:avLst/>
            </a:pr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6" name="Rectangle 43"/>
            <p:cNvSpPr>
              <a:spLocks noChangeArrowheads="1"/>
            </p:cNvSpPr>
            <p:nvPr/>
          </p:nvSpPr>
          <p:spPr bwMode="auto">
            <a:xfrm>
              <a:off x="2477529" y="4908566"/>
              <a:ext cx="120650" cy="279401"/>
            </a:xfrm>
            <a:prstGeom prst="rect">
              <a:avLst/>
            </a:pr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7" name="Rectangle 44"/>
            <p:cNvSpPr>
              <a:spLocks noChangeArrowheads="1"/>
            </p:cNvSpPr>
            <p:nvPr/>
          </p:nvSpPr>
          <p:spPr bwMode="auto">
            <a:xfrm>
              <a:off x="2674378" y="4908559"/>
              <a:ext cx="120650" cy="279401"/>
            </a:xfrm>
            <a:prstGeom prst="rect">
              <a:avLst/>
            </a:pr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8" name="Rectangle 45"/>
            <p:cNvSpPr>
              <a:spLocks noChangeArrowheads="1"/>
            </p:cNvSpPr>
            <p:nvPr/>
          </p:nvSpPr>
          <p:spPr bwMode="auto">
            <a:xfrm>
              <a:off x="2871220" y="4908550"/>
              <a:ext cx="123826" cy="279401"/>
            </a:xfrm>
            <a:prstGeom prst="rect">
              <a:avLst/>
            </a:pr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0" name="Group 118"/>
          <p:cNvGrpSpPr/>
          <p:nvPr/>
        </p:nvGrpSpPr>
        <p:grpSpPr>
          <a:xfrm flipH="1">
            <a:off x="6233479" y="3332506"/>
            <a:ext cx="322208" cy="677351"/>
            <a:chOff x="2125083" y="4129113"/>
            <a:chExt cx="1071561" cy="2252675"/>
          </a:xfrm>
        </p:grpSpPr>
        <p:sp>
          <p:nvSpPr>
            <p:cNvPr id="120" name="AutoShape 37"/>
            <p:cNvSpPr>
              <a:spLocks noChangeAspect="1" noChangeArrowheads="1" noTextEdit="1"/>
            </p:cNvSpPr>
            <p:nvPr/>
          </p:nvSpPr>
          <p:spPr bwMode="auto">
            <a:xfrm>
              <a:off x="2128260" y="4129113"/>
              <a:ext cx="1068384" cy="2249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21" name="Freeform 39"/>
            <p:cNvSpPr>
              <a:spLocks/>
            </p:cNvSpPr>
            <p:nvPr/>
          </p:nvSpPr>
          <p:spPr bwMode="auto">
            <a:xfrm>
              <a:off x="2125083" y="4129113"/>
              <a:ext cx="1068384" cy="2252675"/>
            </a:xfrm>
            <a:custGeom>
              <a:avLst/>
              <a:gdLst>
                <a:gd name="T0" fmla="*/ 673 w 673"/>
                <a:gd name="T1" fmla="*/ 1419 h 1419"/>
                <a:gd name="T2" fmla="*/ 0 w 673"/>
                <a:gd name="T3" fmla="*/ 1419 h 1419"/>
                <a:gd name="T4" fmla="*/ 0 w 673"/>
                <a:gd name="T5" fmla="*/ 451 h 1419"/>
                <a:gd name="T6" fmla="*/ 336 w 673"/>
                <a:gd name="T7" fmla="*/ 0 h 1419"/>
                <a:gd name="T8" fmla="*/ 673 w 673"/>
                <a:gd name="T9" fmla="*/ 451 h 1419"/>
                <a:gd name="T10" fmla="*/ 673 w 673"/>
                <a:gd name="T11" fmla="*/ 1419 h 1419"/>
              </a:gdLst>
              <a:ahLst/>
              <a:cxnLst>
                <a:cxn ang="0">
                  <a:pos x="T0" y="T1"/>
                </a:cxn>
                <a:cxn ang="0">
                  <a:pos x="T2" y="T3"/>
                </a:cxn>
                <a:cxn ang="0">
                  <a:pos x="T4" y="T5"/>
                </a:cxn>
                <a:cxn ang="0">
                  <a:pos x="T6" y="T7"/>
                </a:cxn>
                <a:cxn ang="0">
                  <a:pos x="T8" y="T9"/>
                </a:cxn>
                <a:cxn ang="0">
                  <a:pos x="T10" y="T11"/>
                </a:cxn>
              </a:cxnLst>
              <a:rect l="0" t="0" r="r" b="b"/>
              <a:pathLst>
                <a:path w="673" h="1419">
                  <a:moveTo>
                    <a:pt x="673" y="1419"/>
                  </a:moveTo>
                  <a:lnTo>
                    <a:pt x="0" y="1419"/>
                  </a:lnTo>
                  <a:lnTo>
                    <a:pt x="0" y="451"/>
                  </a:lnTo>
                  <a:lnTo>
                    <a:pt x="336" y="0"/>
                  </a:lnTo>
                  <a:lnTo>
                    <a:pt x="673" y="451"/>
                  </a:lnTo>
                  <a:lnTo>
                    <a:pt x="673" y="141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2" name="Rectangle 40"/>
            <p:cNvSpPr>
              <a:spLocks noChangeArrowheads="1"/>
            </p:cNvSpPr>
            <p:nvPr/>
          </p:nvSpPr>
          <p:spPr bwMode="auto">
            <a:xfrm>
              <a:off x="2272719" y="5557871"/>
              <a:ext cx="776284" cy="403227"/>
            </a:xfrm>
            <a:prstGeom prst="rect">
              <a:avLst/>
            </a:prstGeom>
            <a:solidFill>
              <a:schemeClr val="accent1">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23" name="Freeform 41"/>
            <p:cNvSpPr>
              <a:spLocks/>
            </p:cNvSpPr>
            <p:nvPr/>
          </p:nvSpPr>
          <p:spPr bwMode="auto">
            <a:xfrm>
              <a:off x="2180644" y="5349912"/>
              <a:ext cx="958845" cy="279402"/>
            </a:xfrm>
            <a:custGeom>
              <a:avLst/>
              <a:gdLst>
                <a:gd name="T0" fmla="*/ 252 w 253"/>
                <a:gd name="T1" fmla="*/ 61 h 74"/>
                <a:gd name="T2" fmla="*/ 238 w 253"/>
                <a:gd name="T3" fmla="*/ 0 h 74"/>
                <a:gd name="T4" fmla="*/ 154 w 253"/>
                <a:gd name="T5" fmla="*/ 0 h 74"/>
                <a:gd name="T6" fmla="*/ 102 w 253"/>
                <a:gd name="T7" fmla="*/ 0 h 74"/>
                <a:gd name="T8" fmla="*/ 15 w 253"/>
                <a:gd name="T9" fmla="*/ 0 h 74"/>
                <a:gd name="T10" fmla="*/ 0 w 253"/>
                <a:gd name="T11" fmla="*/ 61 h 74"/>
                <a:gd name="T12" fmla="*/ 0 w 253"/>
                <a:gd name="T13" fmla="*/ 64 h 74"/>
                <a:gd name="T14" fmla="*/ 9 w 253"/>
                <a:gd name="T15" fmla="*/ 74 h 74"/>
                <a:gd name="T16" fmla="*/ 19 w 253"/>
                <a:gd name="T17" fmla="*/ 64 h 74"/>
                <a:gd name="T18" fmla="*/ 29 w 253"/>
                <a:gd name="T19" fmla="*/ 74 h 74"/>
                <a:gd name="T20" fmla="*/ 39 w 253"/>
                <a:gd name="T21" fmla="*/ 64 h 74"/>
                <a:gd name="T22" fmla="*/ 48 w 253"/>
                <a:gd name="T23" fmla="*/ 74 h 74"/>
                <a:gd name="T24" fmla="*/ 58 w 253"/>
                <a:gd name="T25" fmla="*/ 64 h 74"/>
                <a:gd name="T26" fmla="*/ 68 w 253"/>
                <a:gd name="T27" fmla="*/ 74 h 74"/>
                <a:gd name="T28" fmla="*/ 78 w 253"/>
                <a:gd name="T29" fmla="*/ 64 h 74"/>
                <a:gd name="T30" fmla="*/ 87 w 253"/>
                <a:gd name="T31" fmla="*/ 74 h 74"/>
                <a:gd name="T32" fmla="*/ 97 w 253"/>
                <a:gd name="T33" fmla="*/ 64 h 74"/>
                <a:gd name="T34" fmla="*/ 107 w 253"/>
                <a:gd name="T35" fmla="*/ 74 h 74"/>
                <a:gd name="T36" fmla="*/ 116 w 253"/>
                <a:gd name="T37" fmla="*/ 64 h 74"/>
                <a:gd name="T38" fmla="*/ 126 w 253"/>
                <a:gd name="T39" fmla="*/ 74 h 74"/>
                <a:gd name="T40" fmla="*/ 136 w 253"/>
                <a:gd name="T41" fmla="*/ 64 h 74"/>
                <a:gd name="T42" fmla="*/ 146 w 253"/>
                <a:gd name="T43" fmla="*/ 74 h 74"/>
                <a:gd name="T44" fmla="*/ 155 w 253"/>
                <a:gd name="T45" fmla="*/ 64 h 74"/>
                <a:gd name="T46" fmla="*/ 165 w 253"/>
                <a:gd name="T47" fmla="*/ 74 h 74"/>
                <a:gd name="T48" fmla="*/ 175 w 253"/>
                <a:gd name="T49" fmla="*/ 64 h 74"/>
                <a:gd name="T50" fmla="*/ 185 w 253"/>
                <a:gd name="T51" fmla="*/ 74 h 74"/>
                <a:gd name="T52" fmla="*/ 194 w 253"/>
                <a:gd name="T53" fmla="*/ 64 h 74"/>
                <a:gd name="T54" fmla="*/ 204 w 253"/>
                <a:gd name="T55" fmla="*/ 74 h 74"/>
                <a:gd name="T56" fmla="*/ 214 w 253"/>
                <a:gd name="T57" fmla="*/ 64 h 74"/>
                <a:gd name="T58" fmla="*/ 224 w 253"/>
                <a:gd name="T59" fmla="*/ 74 h 74"/>
                <a:gd name="T60" fmla="*/ 233 w 253"/>
                <a:gd name="T61" fmla="*/ 64 h 74"/>
                <a:gd name="T62" fmla="*/ 243 w 253"/>
                <a:gd name="T63" fmla="*/ 74 h 74"/>
                <a:gd name="T64" fmla="*/ 253 w 253"/>
                <a:gd name="T65" fmla="*/ 64 h 74"/>
                <a:gd name="T66" fmla="*/ 252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2" y="61"/>
                  </a:moveTo>
                  <a:cubicBezTo>
                    <a:pt x="238" y="0"/>
                    <a:pt x="238" y="0"/>
                    <a:pt x="238" y="0"/>
                  </a:cubicBezTo>
                  <a:cubicBezTo>
                    <a:pt x="154" y="0"/>
                    <a:pt x="154" y="0"/>
                    <a:pt x="154" y="0"/>
                  </a:cubicBezTo>
                  <a:cubicBezTo>
                    <a:pt x="102" y="0"/>
                    <a:pt x="102" y="0"/>
                    <a:pt x="102" y="0"/>
                  </a:cubicBezTo>
                  <a:cubicBezTo>
                    <a:pt x="15" y="0"/>
                    <a:pt x="15" y="0"/>
                    <a:pt x="15" y="0"/>
                  </a:cubicBezTo>
                  <a:cubicBezTo>
                    <a:pt x="0" y="61"/>
                    <a:pt x="0" y="61"/>
                    <a:pt x="0" y="61"/>
                  </a:cubicBezTo>
                  <a:cubicBezTo>
                    <a:pt x="0" y="62"/>
                    <a:pt x="0" y="63"/>
                    <a:pt x="0" y="64"/>
                  </a:cubicBezTo>
                  <a:cubicBezTo>
                    <a:pt x="0" y="69"/>
                    <a:pt x="4" y="74"/>
                    <a:pt x="9" y="74"/>
                  </a:cubicBezTo>
                  <a:cubicBezTo>
                    <a:pt x="15" y="74"/>
                    <a:pt x="19" y="69"/>
                    <a:pt x="19" y="64"/>
                  </a:cubicBezTo>
                  <a:cubicBezTo>
                    <a:pt x="19" y="69"/>
                    <a:pt x="23" y="74"/>
                    <a:pt x="29" y="74"/>
                  </a:cubicBezTo>
                  <a:cubicBezTo>
                    <a:pt x="34" y="74"/>
                    <a:pt x="39" y="69"/>
                    <a:pt x="39" y="64"/>
                  </a:cubicBezTo>
                  <a:cubicBezTo>
                    <a:pt x="39" y="69"/>
                    <a:pt x="43" y="74"/>
                    <a:pt x="48" y="74"/>
                  </a:cubicBezTo>
                  <a:cubicBezTo>
                    <a:pt x="54" y="74"/>
                    <a:pt x="58" y="69"/>
                    <a:pt x="58" y="64"/>
                  </a:cubicBezTo>
                  <a:cubicBezTo>
                    <a:pt x="58" y="69"/>
                    <a:pt x="62" y="74"/>
                    <a:pt x="68" y="74"/>
                  </a:cubicBezTo>
                  <a:cubicBezTo>
                    <a:pt x="73" y="74"/>
                    <a:pt x="78" y="69"/>
                    <a:pt x="78" y="64"/>
                  </a:cubicBezTo>
                  <a:cubicBezTo>
                    <a:pt x="78" y="69"/>
                    <a:pt x="82" y="74"/>
                    <a:pt x="87" y="74"/>
                  </a:cubicBezTo>
                  <a:cubicBezTo>
                    <a:pt x="93" y="74"/>
                    <a:pt x="97" y="69"/>
                    <a:pt x="97" y="64"/>
                  </a:cubicBezTo>
                  <a:cubicBezTo>
                    <a:pt x="97" y="69"/>
                    <a:pt x="101" y="74"/>
                    <a:pt x="107" y="74"/>
                  </a:cubicBezTo>
                  <a:cubicBezTo>
                    <a:pt x="112" y="74"/>
                    <a:pt x="116" y="69"/>
                    <a:pt x="116" y="64"/>
                  </a:cubicBezTo>
                  <a:cubicBezTo>
                    <a:pt x="116" y="69"/>
                    <a:pt x="121" y="74"/>
                    <a:pt x="126" y="74"/>
                  </a:cubicBezTo>
                  <a:cubicBezTo>
                    <a:pt x="132" y="74"/>
                    <a:pt x="136" y="69"/>
                    <a:pt x="136" y="64"/>
                  </a:cubicBezTo>
                  <a:cubicBezTo>
                    <a:pt x="136" y="69"/>
                    <a:pt x="140" y="74"/>
                    <a:pt x="146" y="74"/>
                  </a:cubicBezTo>
                  <a:cubicBezTo>
                    <a:pt x="151" y="74"/>
                    <a:pt x="155" y="69"/>
                    <a:pt x="155" y="64"/>
                  </a:cubicBezTo>
                  <a:cubicBezTo>
                    <a:pt x="155" y="69"/>
                    <a:pt x="160" y="74"/>
                    <a:pt x="165" y="74"/>
                  </a:cubicBezTo>
                  <a:cubicBezTo>
                    <a:pt x="171" y="74"/>
                    <a:pt x="175" y="69"/>
                    <a:pt x="175" y="64"/>
                  </a:cubicBezTo>
                  <a:cubicBezTo>
                    <a:pt x="175" y="69"/>
                    <a:pt x="179" y="74"/>
                    <a:pt x="185" y="74"/>
                  </a:cubicBezTo>
                  <a:cubicBezTo>
                    <a:pt x="190" y="74"/>
                    <a:pt x="194" y="69"/>
                    <a:pt x="194" y="64"/>
                  </a:cubicBezTo>
                  <a:cubicBezTo>
                    <a:pt x="194" y="69"/>
                    <a:pt x="199" y="74"/>
                    <a:pt x="204" y="74"/>
                  </a:cubicBezTo>
                  <a:cubicBezTo>
                    <a:pt x="209" y="74"/>
                    <a:pt x="214" y="69"/>
                    <a:pt x="214" y="64"/>
                  </a:cubicBezTo>
                  <a:cubicBezTo>
                    <a:pt x="214" y="69"/>
                    <a:pt x="218" y="74"/>
                    <a:pt x="224" y="74"/>
                  </a:cubicBezTo>
                  <a:cubicBezTo>
                    <a:pt x="229" y="74"/>
                    <a:pt x="233" y="69"/>
                    <a:pt x="233" y="64"/>
                  </a:cubicBezTo>
                  <a:cubicBezTo>
                    <a:pt x="233" y="69"/>
                    <a:pt x="238" y="74"/>
                    <a:pt x="243" y="74"/>
                  </a:cubicBezTo>
                  <a:cubicBezTo>
                    <a:pt x="248" y="74"/>
                    <a:pt x="253" y="69"/>
                    <a:pt x="253" y="64"/>
                  </a:cubicBezTo>
                  <a:cubicBezTo>
                    <a:pt x="253" y="63"/>
                    <a:pt x="253" y="62"/>
                    <a:pt x="252" y="61"/>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4" name="Rectangle 42"/>
            <p:cNvSpPr>
              <a:spLocks noChangeArrowheads="1"/>
            </p:cNvSpPr>
            <p:nvPr/>
          </p:nvSpPr>
          <p:spPr bwMode="auto">
            <a:xfrm>
              <a:off x="2275896" y="4908586"/>
              <a:ext cx="125412" cy="279402"/>
            </a:xfrm>
            <a:prstGeom prst="rect">
              <a:avLst/>
            </a:pr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5" name="Rectangle 43"/>
            <p:cNvSpPr>
              <a:spLocks noChangeArrowheads="1"/>
            </p:cNvSpPr>
            <p:nvPr/>
          </p:nvSpPr>
          <p:spPr bwMode="auto">
            <a:xfrm>
              <a:off x="2477510" y="4908577"/>
              <a:ext cx="120649" cy="279401"/>
            </a:xfrm>
            <a:prstGeom prst="rect">
              <a:avLst/>
            </a:pr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6" name="Rectangle 44"/>
            <p:cNvSpPr>
              <a:spLocks noChangeArrowheads="1"/>
            </p:cNvSpPr>
            <p:nvPr/>
          </p:nvSpPr>
          <p:spPr bwMode="auto">
            <a:xfrm>
              <a:off x="2674367" y="4908562"/>
              <a:ext cx="120649" cy="279401"/>
            </a:xfrm>
            <a:prstGeom prst="rect">
              <a:avLst/>
            </a:pr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7" name="Rectangle 45"/>
            <p:cNvSpPr>
              <a:spLocks noChangeArrowheads="1"/>
            </p:cNvSpPr>
            <p:nvPr/>
          </p:nvSpPr>
          <p:spPr bwMode="auto">
            <a:xfrm>
              <a:off x="2871220" y="4908550"/>
              <a:ext cx="123825" cy="279401"/>
            </a:xfrm>
            <a:prstGeom prst="rect">
              <a:avLst/>
            </a:pr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 name="Group 10"/>
          <p:cNvGrpSpPr/>
          <p:nvPr/>
        </p:nvGrpSpPr>
        <p:grpSpPr>
          <a:xfrm>
            <a:off x="5292980" y="2837340"/>
            <a:ext cx="262917" cy="1084198"/>
            <a:chOff x="1607360" y="4098926"/>
            <a:chExt cx="608248" cy="2508250"/>
          </a:xfrm>
        </p:grpSpPr>
        <p:sp>
          <p:nvSpPr>
            <p:cNvPr id="12" name="Freeform 85"/>
            <p:cNvSpPr>
              <a:spLocks/>
            </p:cNvSpPr>
            <p:nvPr/>
          </p:nvSpPr>
          <p:spPr bwMode="auto">
            <a:xfrm flipH="1">
              <a:off x="1607360" y="4098926"/>
              <a:ext cx="608248" cy="2508250"/>
            </a:xfrm>
            <a:custGeom>
              <a:avLst/>
              <a:gdLst>
                <a:gd name="T0" fmla="*/ 493 w 493"/>
                <a:gd name="T1" fmla="*/ 0 h 2033"/>
                <a:gd name="T2" fmla="*/ 0 w 493"/>
                <a:gd name="T3" fmla="*/ 410 h 2033"/>
                <a:gd name="T4" fmla="*/ 0 w 493"/>
                <a:gd name="T5" fmla="*/ 2033 h 2033"/>
                <a:gd name="T6" fmla="*/ 493 w 493"/>
                <a:gd name="T7" fmla="*/ 2033 h 2033"/>
                <a:gd name="T8" fmla="*/ 493 w 493"/>
                <a:gd name="T9" fmla="*/ 0 h 2033"/>
              </a:gdLst>
              <a:ahLst/>
              <a:cxnLst>
                <a:cxn ang="0">
                  <a:pos x="T0" y="T1"/>
                </a:cxn>
                <a:cxn ang="0">
                  <a:pos x="T2" y="T3"/>
                </a:cxn>
                <a:cxn ang="0">
                  <a:pos x="T4" y="T5"/>
                </a:cxn>
                <a:cxn ang="0">
                  <a:pos x="T6" y="T7"/>
                </a:cxn>
                <a:cxn ang="0">
                  <a:pos x="T8" y="T9"/>
                </a:cxn>
              </a:cxnLst>
              <a:rect l="0" t="0" r="r" b="b"/>
              <a:pathLst>
                <a:path w="493" h="2033">
                  <a:moveTo>
                    <a:pt x="493" y="0"/>
                  </a:moveTo>
                  <a:lnTo>
                    <a:pt x="0" y="410"/>
                  </a:lnTo>
                  <a:lnTo>
                    <a:pt x="0" y="2033"/>
                  </a:lnTo>
                  <a:lnTo>
                    <a:pt x="493" y="2033"/>
                  </a:lnTo>
                  <a:lnTo>
                    <a:pt x="493"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3" name="Group 12"/>
            <p:cNvGrpSpPr/>
            <p:nvPr/>
          </p:nvGrpSpPr>
          <p:grpSpPr>
            <a:xfrm>
              <a:off x="1639409" y="4791070"/>
              <a:ext cx="544126" cy="1550849"/>
              <a:chOff x="7719801" y="4791070"/>
              <a:chExt cx="544126" cy="1550849"/>
            </a:xfrm>
            <a:solidFill>
              <a:schemeClr val="accent3">
                <a:lumMod val="75000"/>
              </a:schemeClr>
            </a:solidFill>
          </p:grpSpPr>
          <p:sp>
            <p:nvSpPr>
              <p:cNvPr id="14" name="Rectangle 86"/>
              <p:cNvSpPr>
                <a:spLocks noChangeArrowheads="1"/>
              </p:cNvSpPr>
              <p:nvPr/>
            </p:nvSpPr>
            <p:spPr bwMode="auto">
              <a:xfrm flipH="1">
                <a:off x="8187429" y="4791070"/>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Rectangle 87"/>
              <p:cNvSpPr>
                <a:spLocks noChangeArrowheads="1"/>
              </p:cNvSpPr>
              <p:nvPr/>
            </p:nvSpPr>
            <p:spPr bwMode="auto">
              <a:xfrm flipH="1">
                <a:off x="8071454" y="4791070"/>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6" name="Rectangle 88"/>
              <p:cNvSpPr>
                <a:spLocks noChangeArrowheads="1"/>
              </p:cNvSpPr>
              <p:nvPr/>
            </p:nvSpPr>
            <p:spPr bwMode="auto">
              <a:xfrm flipH="1">
                <a:off x="7953012" y="4791070"/>
                <a:ext cx="77728"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Rectangle 89"/>
              <p:cNvSpPr>
                <a:spLocks noChangeArrowheads="1"/>
              </p:cNvSpPr>
              <p:nvPr/>
            </p:nvSpPr>
            <p:spPr bwMode="auto">
              <a:xfrm flipH="1">
                <a:off x="7838272" y="4791070"/>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Rectangle 90"/>
              <p:cNvSpPr>
                <a:spLocks noChangeArrowheads="1"/>
              </p:cNvSpPr>
              <p:nvPr/>
            </p:nvSpPr>
            <p:spPr bwMode="auto">
              <a:xfrm flipH="1">
                <a:off x="7719830" y="4791070"/>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9" name="Rectangle 91"/>
              <p:cNvSpPr>
                <a:spLocks noChangeArrowheads="1"/>
              </p:cNvSpPr>
              <p:nvPr/>
            </p:nvSpPr>
            <p:spPr bwMode="auto">
              <a:xfrm flipH="1">
                <a:off x="8187429" y="5019317"/>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0" name="Rectangle 92"/>
              <p:cNvSpPr>
                <a:spLocks noChangeArrowheads="1"/>
              </p:cNvSpPr>
              <p:nvPr/>
            </p:nvSpPr>
            <p:spPr bwMode="auto">
              <a:xfrm flipH="1">
                <a:off x="8071454" y="5019317"/>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Rectangle 93"/>
              <p:cNvSpPr>
                <a:spLocks noChangeArrowheads="1"/>
              </p:cNvSpPr>
              <p:nvPr/>
            </p:nvSpPr>
            <p:spPr bwMode="auto">
              <a:xfrm flipH="1">
                <a:off x="7953012" y="5019317"/>
                <a:ext cx="77728"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Rectangle 94"/>
              <p:cNvSpPr>
                <a:spLocks noChangeArrowheads="1"/>
              </p:cNvSpPr>
              <p:nvPr/>
            </p:nvSpPr>
            <p:spPr bwMode="auto">
              <a:xfrm flipH="1">
                <a:off x="7838272" y="5019317"/>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Rectangle 95"/>
              <p:cNvSpPr>
                <a:spLocks noChangeArrowheads="1"/>
              </p:cNvSpPr>
              <p:nvPr/>
            </p:nvSpPr>
            <p:spPr bwMode="auto">
              <a:xfrm flipH="1">
                <a:off x="7719830" y="5019317"/>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Rectangle 96"/>
              <p:cNvSpPr>
                <a:spLocks noChangeArrowheads="1"/>
              </p:cNvSpPr>
              <p:nvPr/>
            </p:nvSpPr>
            <p:spPr bwMode="auto">
              <a:xfrm flipH="1">
                <a:off x="8187429" y="5247564"/>
                <a:ext cx="76494" cy="18136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Rectangle 97"/>
              <p:cNvSpPr>
                <a:spLocks noChangeArrowheads="1"/>
              </p:cNvSpPr>
              <p:nvPr/>
            </p:nvSpPr>
            <p:spPr bwMode="auto">
              <a:xfrm flipH="1">
                <a:off x="8071454" y="5247564"/>
                <a:ext cx="74026" cy="18136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Rectangle 98"/>
              <p:cNvSpPr>
                <a:spLocks noChangeArrowheads="1"/>
              </p:cNvSpPr>
              <p:nvPr/>
            </p:nvSpPr>
            <p:spPr bwMode="auto">
              <a:xfrm flipH="1">
                <a:off x="7953012" y="5247564"/>
                <a:ext cx="77728" cy="18136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7" name="Rectangle 99"/>
              <p:cNvSpPr>
                <a:spLocks noChangeArrowheads="1"/>
              </p:cNvSpPr>
              <p:nvPr/>
            </p:nvSpPr>
            <p:spPr bwMode="auto">
              <a:xfrm flipH="1">
                <a:off x="7838272" y="5247564"/>
                <a:ext cx="74026" cy="18136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8" name="Rectangle 100"/>
              <p:cNvSpPr>
                <a:spLocks noChangeArrowheads="1"/>
              </p:cNvSpPr>
              <p:nvPr/>
            </p:nvSpPr>
            <p:spPr bwMode="auto">
              <a:xfrm flipH="1">
                <a:off x="7719830" y="5247563"/>
                <a:ext cx="76494" cy="181364"/>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Rectangle 101"/>
              <p:cNvSpPr>
                <a:spLocks noChangeArrowheads="1"/>
              </p:cNvSpPr>
              <p:nvPr/>
            </p:nvSpPr>
            <p:spPr bwMode="auto">
              <a:xfrm flipH="1">
                <a:off x="8187429" y="5478278"/>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Rectangle 102"/>
              <p:cNvSpPr>
                <a:spLocks noChangeArrowheads="1"/>
              </p:cNvSpPr>
              <p:nvPr/>
            </p:nvSpPr>
            <p:spPr bwMode="auto">
              <a:xfrm flipH="1">
                <a:off x="8071454" y="5478278"/>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1" name="Rectangle 103"/>
              <p:cNvSpPr>
                <a:spLocks noChangeArrowheads="1"/>
              </p:cNvSpPr>
              <p:nvPr/>
            </p:nvSpPr>
            <p:spPr bwMode="auto">
              <a:xfrm flipH="1">
                <a:off x="7953012" y="5478278"/>
                <a:ext cx="77728"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2" name="Rectangle 104"/>
              <p:cNvSpPr>
                <a:spLocks noChangeArrowheads="1"/>
              </p:cNvSpPr>
              <p:nvPr/>
            </p:nvSpPr>
            <p:spPr bwMode="auto">
              <a:xfrm flipH="1">
                <a:off x="7838272" y="5478278"/>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Rectangle 105"/>
              <p:cNvSpPr>
                <a:spLocks noChangeArrowheads="1"/>
              </p:cNvSpPr>
              <p:nvPr/>
            </p:nvSpPr>
            <p:spPr bwMode="auto">
              <a:xfrm flipH="1">
                <a:off x="7719830" y="5478278"/>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Rectangle 106"/>
              <p:cNvSpPr>
                <a:spLocks noChangeArrowheads="1"/>
              </p:cNvSpPr>
              <p:nvPr/>
            </p:nvSpPr>
            <p:spPr bwMode="auto">
              <a:xfrm flipH="1">
                <a:off x="8187429" y="5706526"/>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5" name="Rectangle 107"/>
              <p:cNvSpPr>
                <a:spLocks noChangeArrowheads="1"/>
              </p:cNvSpPr>
              <p:nvPr/>
            </p:nvSpPr>
            <p:spPr bwMode="auto">
              <a:xfrm flipH="1">
                <a:off x="8071454" y="5706526"/>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6" name="Rectangle 108"/>
              <p:cNvSpPr>
                <a:spLocks noChangeArrowheads="1"/>
              </p:cNvSpPr>
              <p:nvPr/>
            </p:nvSpPr>
            <p:spPr bwMode="auto">
              <a:xfrm flipH="1">
                <a:off x="7953012" y="5706526"/>
                <a:ext cx="77728"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7" name="Rectangle 109"/>
              <p:cNvSpPr>
                <a:spLocks noChangeArrowheads="1"/>
              </p:cNvSpPr>
              <p:nvPr/>
            </p:nvSpPr>
            <p:spPr bwMode="auto">
              <a:xfrm flipH="1">
                <a:off x="7838272" y="5706524"/>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8" name="Rectangle 110"/>
              <p:cNvSpPr>
                <a:spLocks noChangeArrowheads="1"/>
              </p:cNvSpPr>
              <p:nvPr/>
            </p:nvSpPr>
            <p:spPr bwMode="auto">
              <a:xfrm flipH="1">
                <a:off x="7719830" y="5706526"/>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Rectangle 111"/>
              <p:cNvSpPr>
                <a:spLocks noChangeArrowheads="1"/>
              </p:cNvSpPr>
              <p:nvPr/>
            </p:nvSpPr>
            <p:spPr bwMode="auto">
              <a:xfrm flipH="1">
                <a:off x="8187429" y="5934772"/>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Rectangle 112"/>
              <p:cNvSpPr>
                <a:spLocks noChangeArrowheads="1"/>
              </p:cNvSpPr>
              <p:nvPr/>
            </p:nvSpPr>
            <p:spPr bwMode="auto">
              <a:xfrm flipH="1">
                <a:off x="8071454" y="5934772"/>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Rectangle 113"/>
              <p:cNvSpPr>
                <a:spLocks noChangeArrowheads="1"/>
              </p:cNvSpPr>
              <p:nvPr/>
            </p:nvSpPr>
            <p:spPr bwMode="auto">
              <a:xfrm flipH="1">
                <a:off x="7953012" y="5934769"/>
                <a:ext cx="77728"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2" name="Rectangle 114"/>
              <p:cNvSpPr>
                <a:spLocks noChangeArrowheads="1"/>
              </p:cNvSpPr>
              <p:nvPr/>
            </p:nvSpPr>
            <p:spPr bwMode="auto">
              <a:xfrm flipH="1">
                <a:off x="7838272" y="5934772"/>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3" name="Rectangle 115"/>
              <p:cNvSpPr>
                <a:spLocks noChangeArrowheads="1"/>
              </p:cNvSpPr>
              <p:nvPr/>
            </p:nvSpPr>
            <p:spPr bwMode="auto">
              <a:xfrm flipH="1">
                <a:off x="7719830" y="5934773"/>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4" name="Rectangle 116"/>
              <p:cNvSpPr>
                <a:spLocks noChangeArrowheads="1"/>
              </p:cNvSpPr>
              <p:nvPr/>
            </p:nvSpPr>
            <p:spPr bwMode="auto">
              <a:xfrm flipH="1">
                <a:off x="8187433" y="6163020"/>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5" name="Rectangle 117"/>
              <p:cNvSpPr>
                <a:spLocks noChangeArrowheads="1"/>
              </p:cNvSpPr>
              <p:nvPr/>
            </p:nvSpPr>
            <p:spPr bwMode="auto">
              <a:xfrm flipH="1">
                <a:off x="8071456" y="6163020"/>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6" name="Rectangle 118"/>
              <p:cNvSpPr>
                <a:spLocks noChangeArrowheads="1"/>
              </p:cNvSpPr>
              <p:nvPr/>
            </p:nvSpPr>
            <p:spPr bwMode="auto">
              <a:xfrm flipH="1">
                <a:off x="7953018" y="6163015"/>
                <a:ext cx="77728"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7" name="Rectangle 119"/>
              <p:cNvSpPr>
                <a:spLocks noChangeArrowheads="1"/>
              </p:cNvSpPr>
              <p:nvPr/>
            </p:nvSpPr>
            <p:spPr bwMode="auto">
              <a:xfrm flipH="1">
                <a:off x="7838282" y="6163018"/>
                <a:ext cx="74026"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Rectangle 120"/>
              <p:cNvSpPr>
                <a:spLocks noChangeArrowheads="1"/>
              </p:cNvSpPr>
              <p:nvPr/>
            </p:nvSpPr>
            <p:spPr bwMode="auto">
              <a:xfrm flipH="1">
                <a:off x="7719801" y="6163022"/>
                <a:ext cx="76494" cy="178897"/>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grpSp>
        <p:nvGrpSpPr>
          <p:cNvPr id="49" name="Group 48"/>
          <p:cNvGrpSpPr/>
          <p:nvPr/>
        </p:nvGrpSpPr>
        <p:grpSpPr>
          <a:xfrm>
            <a:off x="5027752" y="2844636"/>
            <a:ext cx="263450" cy="1084198"/>
            <a:chOff x="1015503" y="4131049"/>
            <a:chExt cx="609481" cy="2508250"/>
          </a:xfrm>
        </p:grpSpPr>
        <p:sp>
          <p:nvSpPr>
            <p:cNvPr id="50" name="Freeform 69"/>
            <p:cNvSpPr>
              <a:spLocks/>
            </p:cNvSpPr>
            <p:nvPr/>
          </p:nvSpPr>
          <p:spPr bwMode="auto">
            <a:xfrm flipH="1">
              <a:off x="1015503" y="4131049"/>
              <a:ext cx="609481" cy="2508250"/>
            </a:xfrm>
            <a:custGeom>
              <a:avLst/>
              <a:gdLst>
                <a:gd name="T0" fmla="*/ 494 w 494"/>
                <a:gd name="T1" fmla="*/ 0 h 2033"/>
                <a:gd name="T2" fmla="*/ 0 w 494"/>
                <a:gd name="T3" fmla="*/ 410 h 2033"/>
                <a:gd name="T4" fmla="*/ 0 w 494"/>
                <a:gd name="T5" fmla="*/ 2033 h 2033"/>
                <a:gd name="T6" fmla="*/ 494 w 494"/>
                <a:gd name="T7" fmla="*/ 2033 h 2033"/>
                <a:gd name="T8" fmla="*/ 494 w 494"/>
                <a:gd name="T9" fmla="*/ 0 h 2033"/>
              </a:gdLst>
              <a:ahLst/>
              <a:cxnLst>
                <a:cxn ang="0">
                  <a:pos x="T0" y="T1"/>
                </a:cxn>
                <a:cxn ang="0">
                  <a:pos x="T2" y="T3"/>
                </a:cxn>
                <a:cxn ang="0">
                  <a:pos x="T4" y="T5"/>
                </a:cxn>
                <a:cxn ang="0">
                  <a:pos x="T6" y="T7"/>
                </a:cxn>
                <a:cxn ang="0">
                  <a:pos x="T8" y="T9"/>
                </a:cxn>
              </a:cxnLst>
              <a:rect l="0" t="0" r="r" b="b"/>
              <a:pathLst>
                <a:path w="494" h="2033">
                  <a:moveTo>
                    <a:pt x="494" y="0"/>
                  </a:moveTo>
                  <a:lnTo>
                    <a:pt x="0" y="410"/>
                  </a:lnTo>
                  <a:lnTo>
                    <a:pt x="0" y="2033"/>
                  </a:lnTo>
                  <a:lnTo>
                    <a:pt x="494" y="2033"/>
                  </a:lnTo>
                  <a:lnTo>
                    <a:pt x="494"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51" name="Group 50"/>
            <p:cNvGrpSpPr/>
            <p:nvPr/>
          </p:nvGrpSpPr>
          <p:grpSpPr>
            <a:xfrm flipH="1">
              <a:off x="1083360" y="4735595"/>
              <a:ext cx="473767" cy="1585392"/>
              <a:chOff x="8551863" y="1063625"/>
              <a:chExt cx="609600" cy="2039938"/>
            </a:xfrm>
            <a:solidFill>
              <a:schemeClr val="accent2">
                <a:lumMod val="75000"/>
              </a:schemeClr>
            </a:solidFill>
          </p:grpSpPr>
          <p:sp>
            <p:nvSpPr>
              <p:cNvPr id="52" name="Oval 70"/>
              <p:cNvSpPr>
                <a:spLocks noChangeArrowheads="1"/>
              </p:cNvSpPr>
              <p:nvPr/>
            </p:nvSpPr>
            <p:spPr bwMode="auto">
              <a:xfrm>
                <a:off x="8551863" y="1063625"/>
                <a:ext cx="255588" cy="2524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3" name="Oval 71"/>
              <p:cNvSpPr>
                <a:spLocks noChangeArrowheads="1"/>
              </p:cNvSpPr>
              <p:nvPr/>
            </p:nvSpPr>
            <p:spPr bwMode="auto">
              <a:xfrm>
                <a:off x="8905875" y="1063625"/>
                <a:ext cx="255588" cy="2524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4" name="Oval 72"/>
              <p:cNvSpPr>
                <a:spLocks noChangeArrowheads="1"/>
              </p:cNvSpPr>
              <p:nvPr/>
            </p:nvSpPr>
            <p:spPr bwMode="auto">
              <a:xfrm>
                <a:off x="8551863" y="141763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5" name="Oval 73"/>
              <p:cNvSpPr>
                <a:spLocks noChangeArrowheads="1"/>
              </p:cNvSpPr>
              <p:nvPr/>
            </p:nvSpPr>
            <p:spPr bwMode="auto">
              <a:xfrm>
                <a:off x="8905875" y="141763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6" name="Oval 74"/>
              <p:cNvSpPr>
                <a:spLocks noChangeArrowheads="1"/>
              </p:cNvSpPr>
              <p:nvPr/>
            </p:nvSpPr>
            <p:spPr bwMode="auto">
              <a:xfrm>
                <a:off x="8551863" y="1774825"/>
                <a:ext cx="255588" cy="257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7" name="Oval 75"/>
              <p:cNvSpPr>
                <a:spLocks noChangeArrowheads="1"/>
              </p:cNvSpPr>
              <p:nvPr/>
            </p:nvSpPr>
            <p:spPr bwMode="auto">
              <a:xfrm>
                <a:off x="8905875" y="1774825"/>
                <a:ext cx="255588" cy="257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8" name="Oval 76"/>
              <p:cNvSpPr>
                <a:spLocks noChangeArrowheads="1"/>
              </p:cNvSpPr>
              <p:nvPr/>
            </p:nvSpPr>
            <p:spPr bwMode="auto">
              <a:xfrm>
                <a:off x="8551863" y="2133600"/>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9" name="Oval 77"/>
              <p:cNvSpPr>
                <a:spLocks noChangeArrowheads="1"/>
              </p:cNvSpPr>
              <p:nvPr/>
            </p:nvSpPr>
            <p:spPr bwMode="auto">
              <a:xfrm>
                <a:off x="8905875" y="2133600"/>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0" name="Oval 78"/>
              <p:cNvSpPr>
                <a:spLocks noChangeArrowheads="1"/>
              </p:cNvSpPr>
              <p:nvPr/>
            </p:nvSpPr>
            <p:spPr bwMode="auto">
              <a:xfrm>
                <a:off x="8551863" y="249078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1" name="Oval 79"/>
              <p:cNvSpPr>
                <a:spLocks noChangeArrowheads="1"/>
              </p:cNvSpPr>
              <p:nvPr/>
            </p:nvSpPr>
            <p:spPr bwMode="auto">
              <a:xfrm>
                <a:off x="8905875" y="249078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2" name="Oval 80"/>
              <p:cNvSpPr>
                <a:spLocks noChangeArrowheads="1"/>
              </p:cNvSpPr>
              <p:nvPr/>
            </p:nvSpPr>
            <p:spPr bwMode="auto">
              <a:xfrm>
                <a:off x="8551863" y="2847975"/>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3" name="Oval 81"/>
              <p:cNvSpPr>
                <a:spLocks noChangeArrowheads="1"/>
              </p:cNvSpPr>
              <p:nvPr/>
            </p:nvSpPr>
            <p:spPr bwMode="auto">
              <a:xfrm>
                <a:off x="8905875" y="2847975"/>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64" name="Group 63"/>
          <p:cNvGrpSpPr/>
          <p:nvPr/>
        </p:nvGrpSpPr>
        <p:grpSpPr>
          <a:xfrm>
            <a:off x="5545423" y="2837340"/>
            <a:ext cx="263450" cy="1084198"/>
            <a:chOff x="2223266" y="4177693"/>
            <a:chExt cx="609481" cy="2508250"/>
          </a:xfrm>
        </p:grpSpPr>
        <p:sp>
          <p:nvSpPr>
            <p:cNvPr id="65" name="Freeform 69"/>
            <p:cNvSpPr>
              <a:spLocks/>
            </p:cNvSpPr>
            <p:nvPr/>
          </p:nvSpPr>
          <p:spPr bwMode="auto">
            <a:xfrm flipH="1">
              <a:off x="2223266" y="4177693"/>
              <a:ext cx="609481" cy="2508250"/>
            </a:xfrm>
            <a:custGeom>
              <a:avLst/>
              <a:gdLst>
                <a:gd name="T0" fmla="*/ 494 w 494"/>
                <a:gd name="T1" fmla="*/ 0 h 2033"/>
                <a:gd name="T2" fmla="*/ 0 w 494"/>
                <a:gd name="T3" fmla="*/ 410 h 2033"/>
                <a:gd name="T4" fmla="*/ 0 w 494"/>
                <a:gd name="T5" fmla="*/ 2033 h 2033"/>
                <a:gd name="T6" fmla="*/ 494 w 494"/>
                <a:gd name="T7" fmla="*/ 2033 h 2033"/>
                <a:gd name="T8" fmla="*/ 494 w 494"/>
                <a:gd name="T9" fmla="*/ 0 h 2033"/>
              </a:gdLst>
              <a:ahLst/>
              <a:cxnLst>
                <a:cxn ang="0">
                  <a:pos x="T0" y="T1"/>
                </a:cxn>
                <a:cxn ang="0">
                  <a:pos x="T2" y="T3"/>
                </a:cxn>
                <a:cxn ang="0">
                  <a:pos x="T4" y="T5"/>
                </a:cxn>
                <a:cxn ang="0">
                  <a:pos x="T6" y="T7"/>
                </a:cxn>
                <a:cxn ang="0">
                  <a:pos x="T8" y="T9"/>
                </a:cxn>
              </a:cxnLst>
              <a:rect l="0" t="0" r="r" b="b"/>
              <a:pathLst>
                <a:path w="494" h="2033">
                  <a:moveTo>
                    <a:pt x="494" y="0"/>
                  </a:moveTo>
                  <a:lnTo>
                    <a:pt x="0" y="410"/>
                  </a:lnTo>
                  <a:lnTo>
                    <a:pt x="0" y="2033"/>
                  </a:lnTo>
                  <a:lnTo>
                    <a:pt x="494" y="2033"/>
                  </a:lnTo>
                  <a:lnTo>
                    <a:pt x="494"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66" name="Group 65"/>
            <p:cNvGrpSpPr/>
            <p:nvPr/>
          </p:nvGrpSpPr>
          <p:grpSpPr>
            <a:xfrm flipH="1">
              <a:off x="2291127" y="4782240"/>
              <a:ext cx="473767" cy="1585392"/>
              <a:chOff x="8551863" y="1063625"/>
              <a:chExt cx="609600" cy="2039938"/>
            </a:xfrm>
            <a:solidFill>
              <a:schemeClr val="accent4">
                <a:lumMod val="75000"/>
              </a:schemeClr>
            </a:solidFill>
          </p:grpSpPr>
          <p:sp>
            <p:nvSpPr>
              <p:cNvPr id="67" name="Oval 70"/>
              <p:cNvSpPr>
                <a:spLocks noChangeArrowheads="1"/>
              </p:cNvSpPr>
              <p:nvPr/>
            </p:nvSpPr>
            <p:spPr bwMode="auto">
              <a:xfrm>
                <a:off x="8551863" y="1063625"/>
                <a:ext cx="255588" cy="2524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8" name="Oval 71"/>
              <p:cNvSpPr>
                <a:spLocks noChangeArrowheads="1"/>
              </p:cNvSpPr>
              <p:nvPr/>
            </p:nvSpPr>
            <p:spPr bwMode="auto">
              <a:xfrm>
                <a:off x="8905875" y="1063625"/>
                <a:ext cx="255588" cy="2524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69" name="Oval 72"/>
              <p:cNvSpPr>
                <a:spLocks noChangeArrowheads="1"/>
              </p:cNvSpPr>
              <p:nvPr/>
            </p:nvSpPr>
            <p:spPr bwMode="auto">
              <a:xfrm>
                <a:off x="8551863" y="141763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0" name="Oval 73"/>
              <p:cNvSpPr>
                <a:spLocks noChangeArrowheads="1"/>
              </p:cNvSpPr>
              <p:nvPr/>
            </p:nvSpPr>
            <p:spPr bwMode="auto">
              <a:xfrm>
                <a:off x="8905875" y="141763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1" name="Oval 74"/>
              <p:cNvSpPr>
                <a:spLocks noChangeArrowheads="1"/>
              </p:cNvSpPr>
              <p:nvPr/>
            </p:nvSpPr>
            <p:spPr bwMode="auto">
              <a:xfrm>
                <a:off x="8551863" y="1774825"/>
                <a:ext cx="255588" cy="257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2" name="Oval 75"/>
              <p:cNvSpPr>
                <a:spLocks noChangeArrowheads="1"/>
              </p:cNvSpPr>
              <p:nvPr/>
            </p:nvSpPr>
            <p:spPr bwMode="auto">
              <a:xfrm>
                <a:off x="8905875" y="1774825"/>
                <a:ext cx="255588" cy="257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3" name="Oval 76"/>
              <p:cNvSpPr>
                <a:spLocks noChangeArrowheads="1"/>
              </p:cNvSpPr>
              <p:nvPr/>
            </p:nvSpPr>
            <p:spPr bwMode="auto">
              <a:xfrm>
                <a:off x="8551863" y="2133600"/>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4" name="Oval 77"/>
              <p:cNvSpPr>
                <a:spLocks noChangeArrowheads="1"/>
              </p:cNvSpPr>
              <p:nvPr/>
            </p:nvSpPr>
            <p:spPr bwMode="auto">
              <a:xfrm>
                <a:off x="8905875" y="2133600"/>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5" name="Oval 78"/>
              <p:cNvSpPr>
                <a:spLocks noChangeArrowheads="1"/>
              </p:cNvSpPr>
              <p:nvPr/>
            </p:nvSpPr>
            <p:spPr bwMode="auto">
              <a:xfrm>
                <a:off x="8551863" y="249078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6" name="Oval 79"/>
              <p:cNvSpPr>
                <a:spLocks noChangeArrowheads="1"/>
              </p:cNvSpPr>
              <p:nvPr/>
            </p:nvSpPr>
            <p:spPr bwMode="auto">
              <a:xfrm>
                <a:off x="8905875" y="2490788"/>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7" name="Oval 80"/>
              <p:cNvSpPr>
                <a:spLocks noChangeArrowheads="1"/>
              </p:cNvSpPr>
              <p:nvPr/>
            </p:nvSpPr>
            <p:spPr bwMode="auto">
              <a:xfrm>
                <a:off x="8551863" y="2847975"/>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8" name="Oval 81"/>
              <p:cNvSpPr>
                <a:spLocks noChangeArrowheads="1"/>
              </p:cNvSpPr>
              <p:nvPr/>
            </p:nvSpPr>
            <p:spPr bwMode="auto">
              <a:xfrm>
                <a:off x="8905875" y="2847975"/>
                <a:ext cx="255588" cy="2555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79" name="Group 127"/>
          <p:cNvGrpSpPr/>
          <p:nvPr/>
        </p:nvGrpSpPr>
        <p:grpSpPr>
          <a:xfrm>
            <a:off x="5631848" y="3258117"/>
            <a:ext cx="349104" cy="670716"/>
            <a:chOff x="2186433" y="5057372"/>
            <a:chExt cx="807639" cy="1551675"/>
          </a:xfrm>
        </p:grpSpPr>
        <p:grpSp>
          <p:nvGrpSpPr>
            <p:cNvPr id="81" name="Group 128"/>
            <p:cNvGrpSpPr/>
            <p:nvPr/>
          </p:nvGrpSpPr>
          <p:grpSpPr>
            <a:xfrm>
              <a:off x="2186433" y="5057372"/>
              <a:ext cx="807639" cy="1551675"/>
              <a:chOff x="8266825" y="5057372"/>
              <a:chExt cx="807639" cy="1551675"/>
            </a:xfrm>
          </p:grpSpPr>
          <p:sp>
            <p:nvSpPr>
              <p:cNvPr id="143" name="Rectangle 124"/>
              <p:cNvSpPr>
                <a:spLocks noChangeArrowheads="1"/>
              </p:cNvSpPr>
              <p:nvPr/>
            </p:nvSpPr>
            <p:spPr bwMode="auto">
              <a:xfrm flipH="1">
                <a:off x="8266825" y="5359786"/>
                <a:ext cx="807639" cy="1249261"/>
              </a:xfrm>
              <a:prstGeom prst="rect">
                <a:avLst/>
              </a:pr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4" name="Rectangle 125"/>
              <p:cNvSpPr>
                <a:spLocks noChangeArrowheads="1"/>
              </p:cNvSpPr>
              <p:nvPr/>
            </p:nvSpPr>
            <p:spPr bwMode="auto">
              <a:xfrm flipH="1">
                <a:off x="8384435" y="5197778"/>
                <a:ext cx="615630" cy="321616"/>
              </a:xfrm>
              <a:prstGeom prst="rect">
                <a:avLst/>
              </a:pr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5" name="Rectangle 126"/>
              <p:cNvSpPr>
                <a:spLocks noChangeArrowheads="1"/>
              </p:cNvSpPr>
              <p:nvPr/>
            </p:nvSpPr>
            <p:spPr bwMode="auto">
              <a:xfrm flipH="1">
                <a:off x="8456439" y="5057372"/>
                <a:ext cx="469221" cy="246012"/>
              </a:xfrm>
              <a:prstGeom prst="rect">
                <a:avLst/>
              </a:pr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98" name="Group 129"/>
            <p:cNvGrpSpPr/>
            <p:nvPr/>
          </p:nvGrpSpPr>
          <p:grpSpPr>
            <a:xfrm flipH="1">
              <a:off x="2324450" y="5450989"/>
              <a:ext cx="530425" cy="704434"/>
              <a:chOff x="7329488" y="3802063"/>
              <a:chExt cx="701674" cy="931862"/>
            </a:xfrm>
            <a:solidFill>
              <a:schemeClr val="accent2">
                <a:lumMod val="75000"/>
              </a:schemeClr>
            </a:solidFill>
          </p:grpSpPr>
          <p:sp>
            <p:nvSpPr>
              <p:cNvPr id="131" name="Rectangle 127"/>
              <p:cNvSpPr>
                <a:spLocks noChangeArrowheads="1"/>
              </p:cNvSpPr>
              <p:nvPr/>
            </p:nvSpPr>
            <p:spPr bwMode="auto">
              <a:xfrm>
                <a:off x="7329488" y="3802063"/>
                <a:ext cx="106362"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2" name="Rectangle 128"/>
              <p:cNvSpPr>
                <a:spLocks noChangeArrowheads="1"/>
              </p:cNvSpPr>
              <p:nvPr/>
            </p:nvSpPr>
            <p:spPr bwMode="auto">
              <a:xfrm>
                <a:off x="7527925" y="3802063"/>
                <a:ext cx="104775"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3" name="Rectangle 129"/>
              <p:cNvSpPr>
                <a:spLocks noChangeArrowheads="1"/>
              </p:cNvSpPr>
              <p:nvPr/>
            </p:nvSpPr>
            <p:spPr bwMode="auto">
              <a:xfrm>
                <a:off x="7724775" y="3802063"/>
                <a:ext cx="106362"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4" name="Rectangle 130"/>
              <p:cNvSpPr>
                <a:spLocks noChangeArrowheads="1"/>
              </p:cNvSpPr>
              <p:nvPr/>
            </p:nvSpPr>
            <p:spPr bwMode="auto">
              <a:xfrm>
                <a:off x="7924800" y="3802063"/>
                <a:ext cx="106362"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5" name="Rectangle 131"/>
              <p:cNvSpPr>
                <a:spLocks noChangeArrowheads="1"/>
              </p:cNvSpPr>
              <p:nvPr/>
            </p:nvSpPr>
            <p:spPr bwMode="auto">
              <a:xfrm>
                <a:off x="7329488" y="4144963"/>
                <a:ext cx="106362" cy="246062"/>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6" name="Rectangle 132"/>
              <p:cNvSpPr>
                <a:spLocks noChangeArrowheads="1"/>
              </p:cNvSpPr>
              <p:nvPr/>
            </p:nvSpPr>
            <p:spPr bwMode="auto">
              <a:xfrm>
                <a:off x="7527925" y="4144963"/>
                <a:ext cx="104775" cy="246062"/>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7" name="Rectangle 133"/>
              <p:cNvSpPr>
                <a:spLocks noChangeArrowheads="1"/>
              </p:cNvSpPr>
              <p:nvPr/>
            </p:nvSpPr>
            <p:spPr bwMode="auto">
              <a:xfrm>
                <a:off x="7724775" y="4144963"/>
                <a:ext cx="106362" cy="246062"/>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8" name="Rectangle 134"/>
              <p:cNvSpPr>
                <a:spLocks noChangeArrowheads="1"/>
              </p:cNvSpPr>
              <p:nvPr/>
            </p:nvSpPr>
            <p:spPr bwMode="auto">
              <a:xfrm>
                <a:off x="7924800" y="4144963"/>
                <a:ext cx="106362" cy="246062"/>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9" name="Rectangle 135"/>
              <p:cNvSpPr>
                <a:spLocks noChangeArrowheads="1"/>
              </p:cNvSpPr>
              <p:nvPr/>
            </p:nvSpPr>
            <p:spPr bwMode="auto">
              <a:xfrm>
                <a:off x="7329488" y="4484688"/>
                <a:ext cx="106362"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0" name="Rectangle 136"/>
              <p:cNvSpPr>
                <a:spLocks noChangeArrowheads="1"/>
              </p:cNvSpPr>
              <p:nvPr/>
            </p:nvSpPr>
            <p:spPr bwMode="auto">
              <a:xfrm>
                <a:off x="7527925" y="4484688"/>
                <a:ext cx="104775"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1" name="Rectangle 137"/>
              <p:cNvSpPr>
                <a:spLocks noChangeArrowheads="1"/>
              </p:cNvSpPr>
              <p:nvPr/>
            </p:nvSpPr>
            <p:spPr bwMode="auto">
              <a:xfrm>
                <a:off x="7724775" y="4484688"/>
                <a:ext cx="106362"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2" name="Rectangle 138"/>
              <p:cNvSpPr>
                <a:spLocks noChangeArrowheads="1"/>
              </p:cNvSpPr>
              <p:nvPr/>
            </p:nvSpPr>
            <p:spPr bwMode="auto">
              <a:xfrm>
                <a:off x="7924800" y="4484688"/>
                <a:ext cx="106362" cy="24923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sp>
        <p:nvSpPr>
          <p:cNvPr id="171" name="Freeform 170"/>
          <p:cNvSpPr/>
          <p:nvPr/>
        </p:nvSpPr>
        <p:spPr>
          <a:xfrm>
            <a:off x="-14769" y="3896061"/>
            <a:ext cx="9158770" cy="3198700"/>
          </a:xfrm>
          <a:custGeom>
            <a:avLst/>
            <a:gdLst>
              <a:gd name="connsiteX0" fmla="*/ 6797865 w 12211693"/>
              <a:gd name="connsiteY0" fmla="*/ 0 h 4264933"/>
              <a:gd name="connsiteX1" fmla="*/ 11577644 w 12211693"/>
              <a:gd name="connsiteY1" fmla="*/ 445993 h 4264933"/>
              <a:gd name="connsiteX2" fmla="*/ 12211693 w 12211693"/>
              <a:gd name="connsiteY2" fmla="*/ 590826 h 4264933"/>
              <a:gd name="connsiteX3" fmla="*/ 12211693 w 12211693"/>
              <a:gd name="connsiteY3" fmla="*/ 4264933 h 4264933"/>
              <a:gd name="connsiteX4" fmla="*/ 182450 w 12211693"/>
              <a:gd name="connsiteY4" fmla="*/ 4264933 h 4264933"/>
              <a:gd name="connsiteX5" fmla="*/ 0 w 12211693"/>
              <a:gd name="connsiteY5" fmla="*/ 4190403 h 4264933"/>
              <a:gd name="connsiteX6" fmla="*/ 0 w 12211693"/>
              <a:gd name="connsiteY6" fmla="*/ 1032473 h 4264933"/>
              <a:gd name="connsiteX7" fmla="*/ 201108 w 12211693"/>
              <a:gd name="connsiteY7" fmla="*/ 950321 h 4264933"/>
              <a:gd name="connsiteX8" fmla="*/ 6797865 w 12211693"/>
              <a:gd name="connsiteY8" fmla="*/ 0 h 426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93" h="4264933">
                <a:moveTo>
                  <a:pt x="6797865" y="0"/>
                </a:moveTo>
                <a:cubicBezTo>
                  <a:pt x="8568403" y="0"/>
                  <a:pt x="10213229" y="164416"/>
                  <a:pt x="11577644" y="445993"/>
                </a:cubicBezTo>
                <a:lnTo>
                  <a:pt x="12211693" y="590826"/>
                </a:lnTo>
                <a:lnTo>
                  <a:pt x="12211693" y="4264933"/>
                </a:lnTo>
                <a:lnTo>
                  <a:pt x="182450" y="4264933"/>
                </a:lnTo>
                <a:lnTo>
                  <a:pt x="0" y="4190403"/>
                </a:lnTo>
                <a:lnTo>
                  <a:pt x="0" y="1032473"/>
                </a:lnTo>
                <a:lnTo>
                  <a:pt x="201108" y="950321"/>
                </a:lnTo>
                <a:cubicBezTo>
                  <a:pt x="1769105" y="369937"/>
                  <a:pt x="4142058" y="0"/>
                  <a:pt x="6797865"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2" name="Title 1"/>
          <p:cNvSpPr>
            <a:spLocks noGrp="1"/>
          </p:cNvSpPr>
          <p:nvPr>
            <p:ph type="title"/>
          </p:nvPr>
        </p:nvSpPr>
        <p:spPr>
          <a:xfrm>
            <a:off x="467544" y="548680"/>
            <a:ext cx="8229600" cy="1143000"/>
          </a:xfrm>
        </p:spPr>
        <p:txBody>
          <a:bodyPr>
            <a:noAutofit/>
          </a:bodyPr>
          <a:lstStyle/>
          <a:p>
            <a:r>
              <a:rPr lang="tr-T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OKUL ÖNCESİNDE ETKİLİ İLETİŞİM</a:t>
            </a:r>
            <a:endParaRPr lang="id-ID"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Freeform 8"/>
          <p:cNvSpPr>
            <a:spLocks/>
          </p:cNvSpPr>
          <p:nvPr/>
        </p:nvSpPr>
        <p:spPr bwMode="auto">
          <a:xfrm>
            <a:off x="1954667" y="3929908"/>
            <a:ext cx="6634163" cy="2963465"/>
          </a:xfrm>
          <a:custGeom>
            <a:avLst/>
            <a:gdLst>
              <a:gd name="T0" fmla="*/ 2339 w 3076"/>
              <a:gd name="T1" fmla="*/ 212 h 1372"/>
              <a:gd name="T2" fmla="*/ 1696 w 3076"/>
              <a:gd name="T3" fmla="*/ 69 h 1372"/>
              <a:gd name="T4" fmla="*/ 1942 w 3076"/>
              <a:gd name="T5" fmla="*/ 0 h 1372"/>
              <a:gd name="T6" fmla="*/ 1920 w 3076"/>
              <a:gd name="T7" fmla="*/ 0 h 1372"/>
              <a:gd name="T8" fmla="*/ 1567 w 3076"/>
              <a:gd name="T9" fmla="*/ 43 h 1372"/>
              <a:gd name="T10" fmla="*/ 1835 w 3076"/>
              <a:gd name="T11" fmla="*/ 196 h 1372"/>
              <a:gd name="T12" fmla="*/ 1888 w 3076"/>
              <a:gd name="T13" fmla="*/ 574 h 1372"/>
              <a:gd name="T14" fmla="*/ 0 w 3076"/>
              <a:gd name="T15" fmla="*/ 1364 h 1372"/>
              <a:gd name="T16" fmla="*/ 0 w 3076"/>
              <a:gd name="T17" fmla="*/ 1372 h 1372"/>
              <a:gd name="T18" fmla="*/ 2499 w 3076"/>
              <a:gd name="T19" fmla="*/ 1372 h 1372"/>
              <a:gd name="T20" fmla="*/ 2832 w 3076"/>
              <a:gd name="T21" fmla="*/ 944 h 1372"/>
              <a:gd name="T22" fmla="*/ 2339 w 3076"/>
              <a:gd name="T23" fmla="*/ 212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6" h="1372">
                <a:moveTo>
                  <a:pt x="2339" y="212"/>
                </a:moveTo>
                <a:cubicBezTo>
                  <a:pt x="1881" y="99"/>
                  <a:pt x="1736" y="99"/>
                  <a:pt x="1696" y="69"/>
                </a:cubicBezTo>
                <a:cubicBezTo>
                  <a:pt x="1661" y="43"/>
                  <a:pt x="1885" y="8"/>
                  <a:pt x="1942" y="0"/>
                </a:cubicBezTo>
                <a:cubicBezTo>
                  <a:pt x="1920" y="0"/>
                  <a:pt x="1920" y="0"/>
                  <a:pt x="1920" y="0"/>
                </a:cubicBezTo>
                <a:cubicBezTo>
                  <a:pt x="1861" y="4"/>
                  <a:pt x="1734" y="14"/>
                  <a:pt x="1567" y="43"/>
                </a:cubicBezTo>
                <a:cubicBezTo>
                  <a:pt x="1354" y="79"/>
                  <a:pt x="1620" y="150"/>
                  <a:pt x="1835" y="196"/>
                </a:cubicBezTo>
                <a:cubicBezTo>
                  <a:pt x="2050" y="243"/>
                  <a:pt x="2255" y="353"/>
                  <a:pt x="1888" y="574"/>
                </a:cubicBezTo>
                <a:cubicBezTo>
                  <a:pt x="996" y="1111"/>
                  <a:pt x="256" y="1307"/>
                  <a:pt x="0" y="1364"/>
                </a:cubicBezTo>
                <a:cubicBezTo>
                  <a:pt x="0" y="1372"/>
                  <a:pt x="0" y="1372"/>
                  <a:pt x="0" y="1372"/>
                </a:cubicBezTo>
                <a:cubicBezTo>
                  <a:pt x="2499" y="1372"/>
                  <a:pt x="2499" y="1372"/>
                  <a:pt x="2499" y="1372"/>
                </a:cubicBezTo>
                <a:cubicBezTo>
                  <a:pt x="2628" y="1226"/>
                  <a:pt x="2767" y="1050"/>
                  <a:pt x="2832" y="944"/>
                </a:cubicBezTo>
                <a:cubicBezTo>
                  <a:pt x="3076" y="549"/>
                  <a:pt x="2796" y="324"/>
                  <a:pt x="2339" y="21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9"/>
          <p:cNvSpPr>
            <a:spLocks/>
          </p:cNvSpPr>
          <p:nvPr/>
        </p:nvSpPr>
        <p:spPr bwMode="auto">
          <a:xfrm>
            <a:off x="4899082" y="3929908"/>
            <a:ext cx="2453879" cy="2963465"/>
          </a:xfrm>
          <a:custGeom>
            <a:avLst/>
            <a:gdLst>
              <a:gd name="T0" fmla="*/ 1070 w 1138"/>
              <a:gd name="T1" fmla="*/ 369 h 1372"/>
              <a:gd name="T2" fmla="*/ 878 w 1138"/>
              <a:gd name="T3" fmla="*/ 253 h 1372"/>
              <a:gd name="T4" fmla="*/ 680 w 1138"/>
              <a:gd name="T5" fmla="*/ 193 h 1372"/>
              <a:gd name="T6" fmla="*/ 332 w 1138"/>
              <a:gd name="T7" fmla="*/ 117 h 1372"/>
              <a:gd name="T8" fmla="*/ 259 w 1138"/>
              <a:gd name="T9" fmla="*/ 98 h 1372"/>
              <a:gd name="T10" fmla="*/ 229 w 1138"/>
              <a:gd name="T11" fmla="*/ 82 h 1372"/>
              <a:gd name="T12" fmla="*/ 245 w 1138"/>
              <a:gd name="T13" fmla="*/ 61 h 1372"/>
              <a:gd name="T14" fmla="*/ 363 w 1138"/>
              <a:gd name="T15" fmla="*/ 30 h 1372"/>
              <a:gd name="T16" fmla="*/ 572 w 1138"/>
              <a:gd name="T17" fmla="*/ 0 h 1372"/>
              <a:gd name="T18" fmla="*/ 563 w 1138"/>
              <a:gd name="T19" fmla="*/ 0 h 1372"/>
              <a:gd name="T20" fmla="*/ 363 w 1138"/>
              <a:gd name="T21" fmla="*/ 27 h 1372"/>
              <a:gd name="T22" fmla="*/ 244 w 1138"/>
              <a:gd name="T23" fmla="*/ 58 h 1372"/>
              <a:gd name="T24" fmla="*/ 226 w 1138"/>
              <a:gd name="T25" fmla="*/ 84 h 1372"/>
              <a:gd name="T26" fmla="*/ 258 w 1138"/>
              <a:gd name="T27" fmla="*/ 101 h 1372"/>
              <a:gd name="T28" fmla="*/ 332 w 1138"/>
              <a:gd name="T29" fmla="*/ 120 h 1372"/>
              <a:gd name="T30" fmla="*/ 679 w 1138"/>
              <a:gd name="T31" fmla="*/ 198 h 1372"/>
              <a:gd name="T32" fmla="*/ 876 w 1138"/>
              <a:gd name="T33" fmla="*/ 258 h 1372"/>
              <a:gd name="T34" fmla="*/ 1065 w 1138"/>
              <a:gd name="T35" fmla="*/ 373 h 1372"/>
              <a:gd name="T36" fmla="*/ 1085 w 1138"/>
              <a:gd name="T37" fmla="*/ 592 h 1372"/>
              <a:gd name="T38" fmla="*/ 917 w 1138"/>
              <a:gd name="T39" fmla="*/ 780 h 1372"/>
              <a:gd name="T40" fmla="*/ 0 w 1138"/>
              <a:gd name="T41" fmla="*/ 1372 h 1372"/>
              <a:gd name="T42" fmla="*/ 66 w 1138"/>
              <a:gd name="T43" fmla="*/ 1372 h 1372"/>
              <a:gd name="T44" fmla="*/ 926 w 1138"/>
              <a:gd name="T45" fmla="*/ 786 h 1372"/>
              <a:gd name="T46" fmla="*/ 1090 w 1138"/>
              <a:gd name="T47" fmla="*/ 594 h 1372"/>
              <a:gd name="T48" fmla="*/ 1070 w 1138"/>
              <a:gd name="T49" fmla="*/ 36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8" h="1372">
                <a:moveTo>
                  <a:pt x="1070" y="369"/>
                </a:moveTo>
                <a:cubicBezTo>
                  <a:pt x="1016" y="311"/>
                  <a:pt x="945" y="280"/>
                  <a:pt x="878" y="253"/>
                </a:cubicBezTo>
                <a:cubicBezTo>
                  <a:pt x="811" y="228"/>
                  <a:pt x="744" y="209"/>
                  <a:pt x="680" y="193"/>
                </a:cubicBezTo>
                <a:cubicBezTo>
                  <a:pt x="551" y="163"/>
                  <a:pt x="435" y="139"/>
                  <a:pt x="332" y="117"/>
                </a:cubicBezTo>
                <a:cubicBezTo>
                  <a:pt x="307" y="111"/>
                  <a:pt x="282" y="105"/>
                  <a:pt x="259" y="98"/>
                </a:cubicBezTo>
                <a:cubicBezTo>
                  <a:pt x="248" y="94"/>
                  <a:pt x="236" y="90"/>
                  <a:pt x="229" y="82"/>
                </a:cubicBezTo>
                <a:cubicBezTo>
                  <a:pt x="221" y="73"/>
                  <a:pt x="237" y="65"/>
                  <a:pt x="245" y="61"/>
                </a:cubicBezTo>
                <a:cubicBezTo>
                  <a:pt x="286" y="44"/>
                  <a:pt x="327" y="37"/>
                  <a:pt x="363" y="30"/>
                </a:cubicBezTo>
                <a:cubicBezTo>
                  <a:pt x="468" y="11"/>
                  <a:pt x="540" y="3"/>
                  <a:pt x="572" y="0"/>
                </a:cubicBezTo>
                <a:cubicBezTo>
                  <a:pt x="563" y="0"/>
                  <a:pt x="563" y="0"/>
                  <a:pt x="563" y="0"/>
                </a:cubicBezTo>
                <a:cubicBezTo>
                  <a:pt x="528" y="3"/>
                  <a:pt x="459" y="11"/>
                  <a:pt x="363" y="27"/>
                </a:cubicBezTo>
                <a:cubicBezTo>
                  <a:pt x="327" y="35"/>
                  <a:pt x="286" y="41"/>
                  <a:pt x="244" y="58"/>
                </a:cubicBezTo>
                <a:cubicBezTo>
                  <a:pt x="236" y="62"/>
                  <a:pt x="216" y="70"/>
                  <a:pt x="226" y="84"/>
                </a:cubicBezTo>
                <a:cubicBezTo>
                  <a:pt x="235" y="93"/>
                  <a:pt x="247" y="97"/>
                  <a:pt x="258" y="101"/>
                </a:cubicBezTo>
                <a:cubicBezTo>
                  <a:pt x="281" y="109"/>
                  <a:pt x="306" y="115"/>
                  <a:pt x="332" y="120"/>
                </a:cubicBezTo>
                <a:cubicBezTo>
                  <a:pt x="434" y="143"/>
                  <a:pt x="551" y="168"/>
                  <a:pt x="679" y="198"/>
                </a:cubicBezTo>
                <a:cubicBezTo>
                  <a:pt x="743" y="214"/>
                  <a:pt x="809" y="233"/>
                  <a:pt x="876" y="258"/>
                </a:cubicBezTo>
                <a:cubicBezTo>
                  <a:pt x="943" y="284"/>
                  <a:pt x="1013" y="316"/>
                  <a:pt x="1065" y="373"/>
                </a:cubicBezTo>
                <a:cubicBezTo>
                  <a:pt x="1119" y="428"/>
                  <a:pt x="1132" y="522"/>
                  <a:pt x="1085" y="592"/>
                </a:cubicBezTo>
                <a:cubicBezTo>
                  <a:pt x="1043" y="662"/>
                  <a:pt x="982" y="722"/>
                  <a:pt x="917" y="780"/>
                </a:cubicBezTo>
                <a:cubicBezTo>
                  <a:pt x="660" y="998"/>
                  <a:pt x="341" y="1188"/>
                  <a:pt x="0" y="1372"/>
                </a:cubicBezTo>
                <a:cubicBezTo>
                  <a:pt x="66" y="1372"/>
                  <a:pt x="66" y="1372"/>
                  <a:pt x="66" y="1372"/>
                </a:cubicBezTo>
                <a:cubicBezTo>
                  <a:pt x="399" y="1190"/>
                  <a:pt x="672" y="1003"/>
                  <a:pt x="926" y="786"/>
                </a:cubicBezTo>
                <a:cubicBezTo>
                  <a:pt x="991" y="728"/>
                  <a:pt x="1048" y="666"/>
                  <a:pt x="1090" y="594"/>
                </a:cubicBezTo>
                <a:cubicBezTo>
                  <a:pt x="1138" y="524"/>
                  <a:pt x="1125" y="426"/>
                  <a:pt x="1070" y="36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00" name="Group 145"/>
          <p:cNvGrpSpPr/>
          <p:nvPr/>
        </p:nvGrpSpPr>
        <p:grpSpPr>
          <a:xfrm flipH="1">
            <a:off x="7352527" y="3412417"/>
            <a:ext cx="313530" cy="705356"/>
            <a:chOff x="614297" y="5025330"/>
            <a:chExt cx="725340" cy="1546983"/>
          </a:xfrm>
        </p:grpSpPr>
        <p:sp>
          <p:nvSpPr>
            <p:cNvPr id="147" name="Rectangle 8"/>
            <p:cNvSpPr>
              <a:spLocks noChangeArrowheads="1"/>
            </p:cNvSpPr>
            <p:nvPr/>
          </p:nvSpPr>
          <p:spPr bwMode="auto">
            <a:xfrm>
              <a:off x="938036" y="6084655"/>
              <a:ext cx="81959" cy="487658"/>
            </a:xfrm>
            <a:prstGeom prst="rect">
              <a:avLst/>
            </a:prstGeom>
            <a:solidFill>
              <a:schemeClr val="bg2">
                <a:lumMod val="1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8" name="Freeform 9"/>
            <p:cNvSpPr>
              <a:spLocks/>
            </p:cNvSpPr>
            <p:nvPr/>
          </p:nvSpPr>
          <p:spPr bwMode="auto">
            <a:xfrm>
              <a:off x="614297" y="5025330"/>
              <a:ext cx="362670" cy="1225292"/>
            </a:xfrm>
            <a:custGeom>
              <a:avLst/>
              <a:gdLst>
                <a:gd name="T0" fmla="*/ 0 w 75"/>
                <a:gd name="T1" fmla="*/ 176 h 251"/>
                <a:gd name="T2" fmla="*/ 75 w 75"/>
                <a:gd name="T3" fmla="*/ 251 h 251"/>
                <a:gd name="T4" fmla="*/ 75 w 75"/>
                <a:gd name="T5" fmla="*/ 0 h 251"/>
                <a:gd name="T6" fmla="*/ 0 w 75"/>
                <a:gd name="T7" fmla="*/ 176 h 251"/>
              </a:gdLst>
              <a:ahLst/>
              <a:cxnLst>
                <a:cxn ang="0">
                  <a:pos x="T0" y="T1"/>
                </a:cxn>
                <a:cxn ang="0">
                  <a:pos x="T2" y="T3"/>
                </a:cxn>
                <a:cxn ang="0">
                  <a:pos x="T4" y="T5"/>
                </a:cxn>
                <a:cxn ang="0">
                  <a:pos x="T6" y="T7"/>
                </a:cxn>
              </a:cxnLst>
              <a:rect l="0" t="0" r="r" b="b"/>
              <a:pathLst>
                <a:path w="75" h="251">
                  <a:moveTo>
                    <a:pt x="0" y="176"/>
                  </a:moveTo>
                  <a:cubicBezTo>
                    <a:pt x="0" y="218"/>
                    <a:pt x="34" y="251"/>
                    <a:pt x="75" y="251"/>
                  </a:cubicBezTo>
                  <a:cubicBezTo>
                    <a:pt x="75" y="0"/>
                    <a:pt x="75" y="0"/>
                    <a:pt x="75" y="0"/>
                  </a:cubicBezTo>
                  <a:cubicBezTo>
                    <a:pt x="75" y="0"/>
                    <a:pt x="0" y="135"/>
                    <a:pt x="0" y="176"/>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9" name="Freeform 10"/>
            <p:cNvSpPr>
              <a:spLocks/>
            </p:cNvSpPr>
            <p:nvPr/>
          </p:nvSpPr>
          <p:spPr bwMode="auto">
            <a:xfrm>
              <a:off x="976967" y="5025330"/>
              <a:ext cx="362670" cy="1225292"/>
            </a:xfrm>
            <a:custGeom>
              <a:avLst/>
              <a:gdLst>
                <a:gd name="T0" fmla="*/ 75 w 75"/>
                <a:gd name="T1" fmla="*/ 176 h 251"/>
                <a:gd name="T2" fmla="*/ 0 w 75"/>
                <a:gd name="T3" fmla="*/ 0 h 251"/>
                <a:gd name="T4" fmla="*/ 0 w 75"/>
                <a:gd name="T5" fmla="*/ 251 h 251"/>
                <a:gd name="T6" fmla="*/ 75 w 75"/>
                <a:gd name="T7" fmla="*/ 176 h 251"/>
              </a:gdLst>
              <a:ahLst/>
              <a:cxnLst>
                <a:cxn ang="0">
                  <a:pos x="T0" y="T1"/>
                </a:cxn>
                <a:cxn ang="0">
                  <a:pos x="T2" y="T3"/>
                </a:cxn>
                <a:cxn ang="0">
                  <a:pos x="T4" y="T5"/>
                </a:cxn>
                <a:cxn ang="0">
                  <a:pos x="T6" y="T7"/>
                </a:cxn>
              </a:cxnLst>
              <a:rect l="0" t="0" r="r" b="b"/>
              <a:pathLst>
                <a:path w="75" h="251">
                  <a:moveTo>
                    <a:pt x="75" y="176"/>
                  </a:moveTo>
                  <a:cubicBezTo>
                    <a:pt x="75" y="135"/>
                    <a:pt x="0" y="0"/>
                    <a:pt x="0" y="0"/>
                  </a:cubicBezTo>
                  <a:cubicBezTo>
                    <a:pt x="0" y="251"/>
                    <a:pt x="0" y="251"/>
                    <a:pt x="0" y="251"/>
                  </a:cubicBezTo>
                  <a:cubicBezTo>
                    <a:pt x="42" y="251"/>
                    <a:pt x="75" y="218"/>
                    <a:pt x="75" y="17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0" name="Group 149"/>
          <p:cNvGrpSpPr/>
          <p:nvPr/>
        </p:nvGrpSpPr>
        <p:grpSpPr>
          <a:xfrm flipH="1">
            <a:off x="7006460" y="3348275"/>
            <a:ext cx="313530" cy="705356"/>
            <a:chOff x="1933949" y="5025330"/>
            <a:chExt cx="725340" cy="1546983"/>
          </a:xfrm>
        </p:grpSpPr>
        <p:sp>
          <p:nvSpPr>
            <p:cNvPr id="151" name="Rectangle 8"/>
            <p:cNvSpPr>
              <a:spLocks noChangeArrowheads="1"/>
            </p:cNvSpPr>
            <p:nvPr/>
          </p:nvSpPr>
          <p:spPr bwMode="auto">
            <a:xfrm>
              <a:off x="2257688" y="6084655"/>
              <a:ext cx="81959" cy="487658"/>
            </a:xfrm>
            <a:prstGeom prst="rect">
              <a:avLst/>
            </a:prstGeom>
            <a:solidFill>
              <a:schemeClr val="bg2">
                <a:lumMod val="1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2" name="Freeform 9"/>
            <p:cNvSpPr>
              <a:spLocks/>
            </p:cNvSpPr>
            <p:nvPr/>
          </p:nvSpPr>
          <p:spPr bwMode="auto">
            <a:xfrm>
              <a:off x="1933949" y="5025330"/>
              <a:ext cx="362670" cy="1225292"/>
            </a:xfrm>
            <a:custGeom>
              <a:avLst/>
              <a:gdLst>
                <a:gd name="T0" fmla="*/ 0 w 75"/>
                <a:gd name="T1" fmla="*/ 176 h 251"/>
                <a:gd name="T2" fmla="*/ 75 w 75"/>
                <a:gd name="T3" fmla="*/ 251 h 251"/>
                <a:gd name="T4" fmla="*/ 75 w 75"/>
                <a:gd name="T5" fmla="*/ 0 h 251"/>
                <a:gd name="T6" fmla="*/ 0 w 75"/>
                <a:gd name="T7" fmla="*/ 176 h 251"/>
              </a:gdLst>
              <a:ahLst/>
              <a:cxnLst>
                <a:cxn ang="0">
                  <a:pos x="T0" y="T1"/>
                </a:cxn>
                <a:cxn ang="0">
                  <a:pos x="T2" y="T3"/>
                </a:cxn>
                <a:cxn ang="0">
                  <a:pos x="T4" y="T5"/>
                </a:cxn>
                <a:cxn ang="0">
                  <a:pos x="T6" y="T7"/>
                </a:cxn>
              </a:cxnLst>
              <a:rect l="0" t="0" r="r" b="b"/>
              <a:pathLst>
                <a:path w="75" h="251">
                  <a:moveTo>
                    <a:pt x="0" y="176"/>
                  </a:moveTo>
                  <a:cubicBezTo>
                    <a:pt x="0" y="218"/>
                    <a:pt x="34" y="251"/>
                    <a:pt x="75" y="251"/>
                  </a:cubicBezTo>
                  <a:cubicBezTo>
                    <a:pt x="75" y="0"/>
                    <a:pt x="75" y="0"/>
                    <a:pt x="75" y="0"/>
                  </a:cubicBezTo>
                  <a:cubicBezTo>
                    <a:pt x="75" y="0"/>
                    <a:pt x="0" y="135"/>
                    <a:pt x="0" y="176"/>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3" name="Freeform 10"/>
            <p:cNvSpPr>
              <a:spLocks/>
            </p:cNvSpPr>
            <p:nvPr/>
          </p:nvSpPr>
          <p:spPr bwMode="auto">
            <a:xfrm>
              <a:off x="2296619" y="5025330"/>
              <a:ext cx="362670" cy="1225292"/>
            </a:xfrm>
            <a:custGeom>
              <a:avLst/>
              <a:gdLst>
                <a:gd name="T0" fmla="*/ 75 w 75"/>
                <a:gd name="T1" fmla="*/ 176 h 251"/>
                <a:gd name="T2" fmla="*/ 0 w 75"/>
                <a:gd name="T3" fmla="*/ 0 h 251"/>
                <a:gd name="T4" fmla="*/ 0 w 75"/>
                <a:gd name="T5" fmla="*/ 251 h 251"/>
                <a:gd name="T6" fmla="*/ 75 w 75"/>
                <a:gd name="T7" fmla="*/ 176 h 251"/>
              </a:gdLst>
              <a:ahLst/>
              <a:cxnLst>
                <a:cxn ang="0">
                  <a:pos x="T0" y="T1"/>
                </a:cxn>
                <a:cxn ang="0">
                  <a:pos x="T2" y="T3"/>
                </a:cxn>
                <a:cxn ang="0">
                  <a:pos x="T4" y="T5"/>
                </a:cxn>
                <a:cxn ang="0">
                  <a:pos x="T6" y="T7"/>
                </a:cxn>
              </a:cxnLst>
              <a:rect l="0" t="0" r="r" b="b"/>
              <a:pathLst>
                <a:path w="75" h="251">
                  <a:moveTo>
                    <a:pt x="75" y="176"/>
                  </a:moveTo>
                  <a:cubicBezTo>
                    <a:pt x="75" y="135"/>
                    <a:pt x="0" y="0"/>
                    <a:pt x="0" y="0"/>
                  </a:cubicBezTo>
                  <a:cubicBezTo>
                    <a:pt x="0" y="251"/>
                    <a:pt x="0" y="251"/>
                    <a:pt x="0" y="251"/>
                  </a:cubicBezTo>
                  <a:cubicBezTo>
                    <a:pt x="42" y="251"/>
                    <a:pt x="75" y="218"/>
                    <a:pt x="75" y="17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19" name="Group 153"/>
          <p:cNvGrpSpPr/>
          <p:nvPr/>
        </p:nvGrpSpPr>
        <p:grpSpPr>
          <a:xfrm flipH="1">
            <a:off x="4442813" y="3307465"/>
            <a:ext cx="313530" cy="705356"/>
            <a:chOff x="7382753" y="5025330"/>
            <a:chExt cx="725340" cy="1546983"/>
          </a:xfrm>
        </p:grpSpPr>
        <p:sp>
          <p:nvSpPr>
            <p:cNvPr id="155" name="Rectangle 8"/>
            <p:cNvSpPr>
              <a:spLocks noChangeArrowheads="1"/>
            </p:cNvSpPr>
            <p:nvPr/>
          </p:nvSpPr>
          <p:spPr bwMode="auto">
            <a:xfrm>
              <a:off x="7706492" y="6084655"/>
              <a:ext cx="81959" cy="487658"/>
            </a:xfrm>
            <a:prstGeom prst="rect">
              <a:avLst/>
            </a:prstGeom>
            <a:solidFill>
              <a:schemeClr val="bg2">
                <a:lumMod val="1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6" name="Freeform 9"/>
            <p:cNvSpPr>
              <a:spLocks/>
            </p:cNvSpPr>
            <p:nvPr/>
          </p:nvSpPr>
          <p:spPr bwMode="auto">
            <a:xfrm>
              <a:off x="7382753" y="5025330"/>
              <a:ext cx="362670" cy="1225292"/>
            </a:xfrm>
            <a:custGeom>
              <a:avLst/>
              <a:gdLst>
                <a:gd name="T0" fmla="*/ 0 w 75"/>
                <a:gd name="T1" fmla="*/ 176 h 251"/>
                <a:gd name="T2" fmla="*/ 75 w 75"/>
                <a:gd name="T3" fmla="*/ 251 h 251"/>
                <a:gd name="T4" fmla="*/ 75 w 75"/>
                <a:gd name="T5" fmla="*/ 0 h 251"/>
                <a:gd name="T6" fmla="*/ 0 w 75"/>
                <a:gd name="T7" fmla="*/ 176 h 251"/>
              </a:gdLst>
              <a:ahLst/>
              <a:cxnLst>
                <a:cxn ang="0">
                  <a:pos x="T0" y="T1"/>
                </a:cxn>
                <a:cxn ang="0">
                  <a:pos x="T2" y="T3"/>
                </a:cxn>
                <a:cxn ang="0">
                  <a:pos x="T4" y="T5"/>
                </a:cxn>
                <a:cxn ang="0">
                  <a:pos x="T6" y="T7"/>
                </a:cxn>
              </a:cxnLst>
              <a:rect l="0" t="0" r="r" b="b"/>
              <a:pathLst>
                <a:path w="75" h="251">
                  <a:moveTo>
                    <a:pt x="0" y="176"/>
                  </a:moveTo>
                  <a:cubicBezTo>
                    <a:pt x="0" y="218"/>
                    <a:pt x="34" y="251"/>
                    <a:pt x="75" y="251"/>
                  </a:cubicBezTo>
                  <a:cubicBezTo>
                    <a:pt x="75" y="0"/>
                    <a:pt x="75" y="0"/>
                    <a:pt x="75" y="0"/>
                  </a:cubicBezTo>
                  <a:cubicBezTo>
                    <a:pt x="75" y="0"/>
                    <a:pt x="0" y="135"/>
                    <a:pt x="0" y="176"/>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7" name="Freeform 10"/>
            <p:cNvSpPr>
              <a:spLocks/>
            </p:cNvSpPr>
            <p:nvPr/>
          </p:nvSpPr>
          <p:spPr bwMode="auto">
            <a:xfrm>
              <a:off x="7745423" y="5025330"/>
              <a:ext cx="362670" cy="1225292"/>
            </a:xfrm>
            <a:custGeom>
              <a:avLst/>
              <a:gdLst>
                <a:gd name="T0" fmla="*/ 75 w 75"/>
                <a:gd name="T1" fmla="*/ 176 h 251"/>
                <a:gd name="T2" fmla="*/ 0 w 75"/>
                <a:gd name="T3" fmla="*/ 0 h 251"/>
                <a:gd name="T4" fmla="*/ 0 w 75"/>
                <a:gd name="T5" fmla="*/ 251 h 251"/>
                <a:gd name="T6" fmla="*/ 75 w 75"/>
                <a:gd name="T7" fmla="*/ 176 h 251"/>
              </a:gdLst>
              <a:ahLst/>
              <a:cxnLst>
                <a:cxn ang="0">
                  <a:pos x="T0" y="T1"/>
                </a:cxn>
                <a:cxn ang="0">
                  <a:pos x="T2" y="T3"/>
                </a:cxn>
                <a:cxn ang="0">
                  <a:pos x="T4" y="T5"/>
                </a:cxn>
                <a:cxn ang="0">
                  <a:pos x="T6" y="T7"/>
                </a:cxn>
              </a:cxnLst>
              <a:rect l="0" t="0" r="r" b="b"/>
              <a:pathLst>
                <a:path w="75" h="251">
                  <a:moveTo>
                    <a:pt x="75" y="176"/>
                  </a:moveTo>
                  <a:cubicBezTo>
                    <a:pt x="75" y="135"/>
                    <a:pt x="0" y="0"/>
                    <a:pt x="0" y="0"/>
                  </a:cubicBezTo>
                  <a:cubicBezTo>
                    <a:pt x="0" y="251"/>
                    <a:pt x="0" y="251"/>
                    <a:pt x="0" y="251"/>
                  </a:cubicBezTo>
                  <a:cubicBezTo>
                    <a:pt x="42" y="251"/>
                    <a:pt x="75" y="218"/>
                    <a:pt x="75" y="17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024" name="Group 157"/>
          <p:cNvGrpSpPr/>
          <p:nvPr/>
        </p:nvGrpSpPr>
        <p:grpSpPr>
          <a:xfrm flipH="1">
            <a:off x="4781258" y="3227413"/>
            <a:ext cx="313530" cy="705356"/>
            <a:chOff x="6096000" y="5025330"/>
            <a:chExt cx="725340" cy="1546983"/>
          </a:xfrm>
        </p:grpSpPr>
        <p:sp>
          <p:nvSpPr>
            <p:cNvPr id="159" name="Rectangle 8"/>
            <p:cNvSpPr>
              <a:spLocks noChangeArrowheads="1"/>
            </p:cNvSpPr>
            <p:nvPr/>
          </p:nvSpPr>
          <p:spPr bwMode="auto">
            <a:xfrm>
              <a:off x="6419739" y="6084655"/>
              <a:ext cx="81959" cy="487658"/>
            </a:xfrm>
            <a:prstGeom prst="rect">
              <a:avLst/>
            </a:prstGeom>
            <a:solidFill>
              <a:schemeClr val="bg2">
                <a:lumMod val="1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0" name="Freeform 9"/>
            <p:cNvSpPr>
              <a:spLocks/>
            </p:cNvSpPr>
            <p:nvPr/>
          </p:nvSpPr>
          <p:spPr bwMode="auto">
            <a:xfrm>
              <a:off x="6096000" y="5025330"/>
              <a:ext cx="362670" cy="1225292"/>
            </a:xfrm>
            <a:custGeom>
              <a:avLst/>
              <a:gdLst>
                <a:gd name="T0" fmla="*/ 0 w 75"/>
                <a:gd name="T1" fmla="*/ 176 h 251"/>
                <a:gd name="T2" fmla="*/ 75 w 75"/>
                <a:gd name="T3" fmla="*/ 251 h 251"/>
                <a:gd name="T4" fmla="*/ 75 w 75"/>
                <a:gd name="T5" fmla="*/ 0 h 251"/>
                <a:gd name="T6" fmla="*/ 0 w 75"/>
                <a:gd name="T7" fmla="*/ 176 h 251"/>
              </a:gdLst>
              <a:ahLst/>
              <a:cxnLst>
                <a:cxn ang="0">
                  <a:pos x="T0" y="T1"/>
                </a:cxn>
                <a:cxn ang="0">
                  <a:pos x="T2" y="T3"/>
                </a:cxn>
                <a:cxn ang="0">
                  <a:pos x="T4" y="T5"/>
                </a:cxn>
                <a:cxn ang="0">
                  <a:pos x="T6" y="T7"/>
                </a:cxn>
              </a:cxnLst>
              <a:rect l="0" t="0" r="r" b="b"/>
              <a:pathLst>
                <a:path w="75" h="251">
                  <a:moveTo>
                    <a:pt x="0" y="176"/>
                  </a:moveTo>
                  <a:cubicBezTo>
                    <a:pt x="0" y="218"/>
                    <a:pt x="34" y="251"/>
                    <a:pt x="75" y="251"/>
                  </a:cubicBezTo>
                  <a:cubicBezTo>
                    <a:pt x="75" y="0"/>
                    <a:pt x="75" y="0"/>
                    <a:pt x="75" y="0"/>
                  </a:cubicBezTo>
                  <a:cubicBezTo>
                    <a:pt x="75" y="0"/>
                    <a:pt x="0" y="135"/>
                    <a:pt x="0" y="176"/>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61" name="Freeform 10"/>
            <p:cNvSpPr>
              <a:spLocks/>
            </p:cNvSpPr>
            <p:nvPr/>
          </p:nvSpPr>
          <p:spPr bwMode="auto">
            <a:xfrm>
              <a:off x="6458670" y="5025330"/>
              <a:ext cx="362670" cy="1225292"/>
            </a:xfrm>
            <a:custGeom>
              <a:avLst/>
              <a:gdLst>
                <a:gd name="T0" fmla="*/ 75 w 75"/>
                <a:gd name="T1" fmla="*/ 176 h 251"/>
                <a:gd name="T2" fmla="*/ 0 w 75"/>
                <a:gd name="T3" fmla="*/ 0 h 251"/>
                <a:gd name="T4" fmla="*/ 0 w 75"/>
                <a:gd name="T5" fmla="*/ 251 h 251"/>
                <a:gd name="T6" fmla="*/ 75 w 75"/>
                <a:gd name="T7" fmla="*/ 176 h 251"/>
              </a:gdLst>
              <a:ahLst/>
              <a:cxnLst>
                <a:cxn ang="0">
                  <a:pos x="T0" y="T1"/>
                </a:cxn>
                <a:cxn ang="0">
                  <a:pos x="T2" y="T3"/>
                </a:cxn>
                <a:cxn ang="0">
                  <a:pos x="T4" y="T5"/>
                </a:cxn>
                <a:cxn ang="0">
                  <a:pos x="T6" y="T7"/>
                </a:cxn>
              </a:cxnLst>
              <a:rect l="0" t="0" r="r" b="b"/>
              <a:pathLst>
                <a:path w="75" h="251">
                  <a:moveTo>
                    <a:pt x="75" y="176"/>
                  </a:moveTo>
                  <a:cubicBezTo>
                    <a:pt x="75" y="135"/>
                    <a:pt x="0" y="0"/>
                    <a:pt x="0" y="0"/>
                  </a:cubicBezTo>
                  <a:cubicBezTo>
                    <a:pt x="0" y="251"/>
                    <a:pt x="0" y="251"/>
                    <a:pt x="0" y="251"/>
                  </a:cubicBezTo>
                  <a:cubicBezTo>
                    <a:pt x="42" y="251"/>
                    <a:pt x="75" y="218"/>
                    <a:pt x="75" y="17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025" name="Group 1037"/>
          <p:cNvGrpSpPr/>
          <p:nvPr/>
        </p:nvGrpSpPr>
        <p:grpSpPr>
          <a:xfrm>
            <a:off x="970360" y="2837764"/>
            <a:ext cx="2507456" cy="3283745"/>
            <a:chOff x="1293813" y="1479550"/>
            <a:chExt cx="3343275" cy="4378326"/>
          </a:xfrm>
          <a:solidFill>
            <a:schemeClr val="tx1">
              <a:lumMod val="75000"/>
              <a:lumOff val="25000"/>
            </a:schemeClr>
          </a:solidFill>
          <a:effectLst>
            <a:outerShdw blurRad="76200" dir="18900000" sy="23000" kx="-1200000" algn="bl" rotWithShape="0">
              <a:prstClr val="black">
                <a:alpha val="15000"/>
              </a:prstClr>
            </a:outerShdw>
          </a:effectLst>
        </p:grpSpPr>
        <p:sp>
          <p:nvSpPr>
            <p:cNvPr id="1032" name="Rectangle 13"/>
            <p:cNvSpPr>
              <a:spLocks noChangeArrowheads="1"/>
            </p:cNvSpPr>
            <p:nvPr/>
          </p:nvSpPr>
          <p:spPr bwMode="auto">
            <a:xfrm>
              <a:off x="1697038" y="2281238"/>
              <a:ext cx="109538" cy="3576638"/>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33" name="Rectangle 14"/>
            <p:cNvSpPr>
              <a:spLocks noChangeArrowheads="1"/>
            </p:cNvSpPr>
            <p:nvPr/>
          </p:nvSpPr>
          <p:spPr bwMode="auto">
            <a:xfrm>
              <a:off x="4129088" y="2281238"/>
              <a:ext cx="106363" cy="3576638"/>
            </a:xfrm>
            <a:prstGeom prst="rect">
              <a:avLst/>
            </a:pr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034" name="Freeform 15"/>
            <p:cNvSpPr>
              <a:spLocks/>
            </p:cNvSpPr>
            <p:nvPr/>
          </p:nvSpPr>
          <p:spPr bwMode="auto">
            <a:xfrm>
              <a:off x="1293813" y="1479550"/>
              <a:ext cx="3343275" cy="3341688"/>
            </a:xfrm>
            <a:custGeom>
              <a:avLst/>
              <a:gdLst>
                <a:gd name="T0" fmla="*/ 85 w 1259"/>
                <a:gd name="T1" fmla="*/ 0 h 1259"/>
                <a:gd name="T2" fmla="*/ 1175 w 1259"/>
                <a:gd name="T3" fmla="*/ 0 h 1259"/>
                <a:gd name="T4" fmla="*/ 1259 w 1259"/>
                <a:gd name="T5" fmla="*/ 84 h 1259"/>
                <a:gd name="T6" fmla="*/ 1259 w 1259"/>
                <a:gd name="T7" fmla="*/ 1174 h 1259"/>
                <a:gd name="T8" fmla="*/ 1175 w 1259"/>
                <a:gd name="T9" fmla="*/ 1259 h 1259"/>
                <a:gd name="T10" fmla="*/ 85 w 1259"/>
                <a:gd name="T11" fmla="*/ 1259 h 1259"/>
                <a:gd name="T12" fmla="*/ 0 w 1259"/>
                <a:gd name="T13" fmla="*/ 1174 h 1259"/>
                <a:gd name="T14" fmla="*/ 0 w 1259"/>
                <a:gd name="T15" fmla="*/ 84 h 1259"/>
                <a:gd name="T16" fmla="*/ 85 w 1259"/>
                <a:gd name="T17"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9" h="1259">
                  <a:moveTo>
                    <a:pt x="85" y="0"/>
                  </a:moveTo>
                  <a:cubicBezTo>
                    <a:pt x="1175" y="0"/>
                    <a:pt x="1175" y="0"/>
                    <a:pt x="1175" y="0"/>
                  </a:cubicBezTo>
                  <a:cubicBezTo>
                    <a:pt x="1221" y="0"/>
                    <a:pt x="1259" y="38"/>
                    <a:pt x="1259" y="84"/>
                  </a:cubicBezTo>
                  <a:cubicBezTo>
                    <a:pt x="1259" y="1174"/>
                    <a:pt x="1259" y="1174"/>
                    <a:pt x="1259" y="1174"/>
                  </a:cubicBezTo>
                  <a:cubicBezTo>
                    <a:pt x="1259" y="1221"/>
                    <a:pt x="1221" y="1259"/>
                    <a:pt x="1175" y="1259"/>
                  </a:cubicBezTo>
                  <a:cubicBezTo>
                    <a:pt x="85" y="1259"/>
                    <a:pt x="85" y="1259"/>
                    <a:pt x="85" y="1259"/>
                  </a:cubicBezTo>
                  <a:cubicBezTo>
                    <a:pt x="38" y="1259"/>
                    <a:pt x="0" y="1221"/>
                    <a:pt x="0" y="1174"/>
                  </a:cubicBezTo>
                  <a:cubicBezTo>
                    <a:pt x="0" y="84"/>
                    <a:pt x="0" y="84"/>
                    <a:pt x="0" y="84"/>
                  </a:cubicBezTo>
                  <a:cubicBezTo>
                    <a:pt x="0" y="38"/>
                    <a:pt x="38" y="0"/>
                    <a:pt x="8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035" name="Freeform 16"/>
          <p:cNvSpPr>
            <a:spLocks/>
          </p:cNvSpPr>
          <p:nvPr/>
        </p:nvSpPr>
        <p:spPr bwMode="auto">
          <a:xfrm>
            <a:off x="1044179" y="3723590"/>
            <a:ext cx="2359819" cy="734616"/>
          </a:xfrm>
          <a:custGeom>
            <a:avLst/>
            <a:gdLst>
              <a:gd name="T0" fmla="*/ 59 w 1185"/>
              <a:gd name="T1" fmla="*/ 0 h 369"/>
              <a:gd name="T2" fmla="*/ 1126 w 1185"/>
              <a:gd name="T3" fmla="*/ 0 h 369"/>
              <a:gd name="T4" fmla="*/ 1185 w 1185"/>
              <a:gd name="T5" fmla="*/ 59 h 369"/>
              <a:gd name="T6" fmla="*/ 1185 w 1185"/>
              <a:gd name="T7" fmla="*/ 310 h 369"/>
              <a:gd name="T8" fmla="*/ 1126 w 1185"/>
              <a:gd name="T9" fmla="*/ 369 h 369"/>
              <a:gd name="T10" fmla="*/ 59 w 1185"/>
              <a:gd name="T11" fmla="*/ 369 h 369"/>
              <a:gd name="T12" fmla="*/ 0 w 1185"/>
              <a:gd name="T13" fmla="*/ 310 h 369"/>
              <a:gd name="T14" fmla="*/ 0 w 1185"/>
              <a:gd name="T15" fmla="*/ 59 h 369"/>
              <a:gd name="T16" fmla="*/ 59 w 1185"/>
              <a:gd name="T1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5" h="369">
                <a:moveTo>
                  <a:pt x="59" y="0"/>
                </a:moveTo>
                <a:cubicBezTo>
                  <a:pt x="1126" y="0"/>
                  <a:pt x="1126" y="0"/>
                  <a:pt x="1126" y="0"/>
                </a:cubicBezTo>
                <a:cubicBezTo>
                  <a:pt x="1159" y="0"/>
                  <a:pt x="1185" y="26"/>
                  <a:pt x="1185" y="59"/>
                </a:cubicBezTo>
                <a:cubicBezTo>
                  <a:pt x="1185" y="310"/>
                  <a:pt x="1185" y="310"/>
                  <a:pt x="1185" y="310"/>
                </a:cubicBezTo>
                <a:cubicBezTo>
                  <a:pt x="1185" y="342"/>
                  <a:pt x="1159" y="369"/>
                  <a:pt x="1126" y="369"/>
                </a:cubicBezTo>
                <a:cubicBezTo>
                  <a:pt x="59" y="369"/>
                  <a:pt x="59" y="369"/>
                  <a:pt x="59" y="369"/>
                </a:cubicBezTo>
                <a:cubicBezTo>
                  <a:pt x="26" y="369"/>
                  <a:pt x="0" y="342"/>
                  <a:pt x="0" y="310"/>
                </a:cubicBezTo>
                <a:cubicBezTo>
                  <a:pt x="0" y="59"/>
                  <a:pt x="0" y="59"/>
                  <a:pt x="0" y="59"/>
                </a:cubicBezTo>
                <a:cubicBezTo>
                  <a:pt x="0" y="26"/>
                  <a:pt x="26" y="0"/>
                  <a:pt x="59"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36" name="Freeform 17"/>
          <p:cNvSpPr>
            <a:spLocks/>
          </p:cNvSpPr>
          <p:nvPr/>
        </p:nvSpPr>
        <p:spPr bwMode="auto">
          <a:xfrm>
            <a:off x="1044179" y="4521308"/>
            <a:ext cx="2359819" cy="734616"/>
          </a:xfrm>
          <a:custGeom>
            <a:avLst/>
            <a:gdLst>
              <a:gd name="T0" fmla="*/ 59 w 1185"/>
              <a:gd name="T1" fmla="*/ 0 h 369"/>
              <a:gd name="T2" fmla="*/ 1126 w 1185"/>
              <a:gd name="T3" fmla="*/ 0 h 369"/>
              <a:gd name="T4" fmla="*/ 1185 w 1185"/>
              <a:gd name="T5" fmla="*/ 59 h 369"/>
              <a:gd name="T6" fmla="*/ 1185 w 1185"/>
              <a:gd name="T7" fmla="*/ 310 h 369"/>
              <a:gd name="T8" fmla="*/ 1126 w 1185"/>
              <a:gd name="T9" fmla="*/ 369 h 369"/>
              <a:gd name="T10" fmla="*/ 59 w 1185"/>
              <a:gd name="T11" fmla="*/ 369 h 369"/>
              <a:gd name="T12" fmla="*/ 0 w 1185"/>
              <a:gd name="T13" fmla="*/ 310 h 369"/>
              <a:gd name="T14" fmla="*/ 0 w 1185"/>
              <a:gd name="T15" fmla="*/ 59 h 369"/>
              <a:gd name="T16" fmla="*/ 59 w 1185"/>
              <a:gd name="T1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5" h="369">
                <a:moveTo>
                  <a:pt x="59" y="0"/>
                </a:moveTo>
                <a:cubicBezTo>
                  <a:pt x="1126" y="0"/>
                  <a:pt x="1126" y="0"/>
                  <a:pt x="1126" y="0"/>
                </a:cubicBezTo>
                <a:cubicBezTo>
                  <a:pt x="1159" y="0"/>
                  <a:pt x="1185" y="26"/>
                  <a:pt x="1185" y="59"/>
                </a:cubicBezTo>
                <a:cubicBezTo>
                  <a:pt x="1185" y="310"/>
                  <a:pt x="1185" y="310"/>
                  <a:pt x="1185" y="310"/>
                </a:cubicBezTo>
                <a:cubicBezTo>
                  <a:pt x="1185" y="342"/>
                  <a:pt x="1159" y="369"/>
                  <a:pt x="1126" y="369"/>
                </a:cubicBezTo>
                <a:cubicBezTo>
                  <a:pt x="59" y="369"/>
                  <a:pt x="59" y="369"/>
                  <a:pt x="59" y="369"/>
                </a:cubicBezTo>
                <a:cubicBezTo>
                  <a:pt x="26" y="369"/>
                  <a:pt x="0" y="342"/>
                  <a:pt x="0" y="310"/>
                </a:cubicBezTo>
                <a:cubicBezTo>
                  <a:pt x="0" y="59"/>
                  <a:pt x="0" y="59"/>
                  <a:pt x="0" y="59"/>
                </a:cubicBezTo>
                <a:cubicBezTo>
                  <a:pt x="0" y="26"/>
                  <a:pt x="26" y="0"/>
                  <a:pt x="59"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37" name="Freeform 18"/>
          <p:cNvSpPr>
            <a:spLocks/>
          </p:cNvSpPr>
          <p:nvPr/>
        </p:nvSpPr>
        <p:spPr bwMode="auto">
          <a:xfrm>
            <a:off x="1033546" y="2925871"/>
            <a:ext cx="2359819" cy="733425"/>
          </a:xfrm>
          <a:custGeom>
            <a:avLst/>
            <a:gdLst>
              <a:gd name="T0" fmla="*/ 59 w 1185"/>
              <a:gd name="T1" fmla="*/ 0 h 369"/>
              <a:gd name="T2" fmla="*/ 1126 w 1185"/>
              <a:gd name="T3" fmla="*/ 0 h 369"/>
              <a:gd name="T4" fmla="*/ 1185 w 1185"/>
              <a:gd name="T5" fmla="*/ 59 h 369"/>
              <a:gd name="T6" fmla="*/ 1185 w 1185"/>
              <a:gd name="T7" fmla="*/ 310 h 369"/>
              <a:gd name="T8" fmla="*/ 1126 w 1185"/>
              <a:gd name="T9" fmla="*/ 369 h 369"/>
              <a:gd name="T10" fmla="*/ 59 w 1185"/>
              <a:gd name="T11" fmla="*/ 369 h 369"/>
              <a:gd name="T12" fmla="*/ 0 w 1185"/>
              <a:gd name="T13" fmla="*/ 310 h 369"/>
              <a:gd name="T14" fmla="*/ 0 w 1185"/>
              <a:gd name="T15" fmla="*/ 59 h 369"/>
              <a:gd name="T16" fmla="*/ 59 w 1185"/>
              <a:gd name="T1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5" h="369">
                <a:moveTo>
                  <a:pt x="59" y="0"/>
                </a:moveTo>
                <a:cubicBezTo>
                  <a:pt x="1126" y="0"/>
                  <a:pt x="1126" y="0"/>
                  <a:pt x="1126" y="0"/>
                </a:cubicBezTo>
                <a:cubicBezTo>
                  <a:pt x="1159" y="0"/>
                  <a:pt x="1185" y="26"/>
                  <a:pt x="1185" y="59"/>
                </a:cubicBezTo>
                <a:cubicBezTo>
                  <a:pt x="1185" y="310"/>
                  <a:pt x="1185" y="310"/>
                  <a:pt x="1185" y="310"/>
                </a:cubicBezTo>
                <a:cubicBezTo>
                  <a:pt x="1185" y="342"/>
                  <a:pt x="1159" y="369"/>
                  <a:pt x="1126" y="369"/>
                </a:cubicBezTo>
                <a:cubicBezTo>
                  <a:pt x="59" y="369"/>
                  <a:pt x="59" y="369"/>
                  <a:pt x="59" y="369"/>
                </a:cubicBezTo>
                <a:cubicBezTo>
                  <a:pt x="26" y="369"/>
                  <a:pt x="0" y="342"/>
                  <a:pt x="0" y="310"/>
                </a:cubicBezTo>
                <a:cubicBezTo>
                  <a:pt x="0" y="59"/>
                  <a:pt x="0" y="59"/>
                  <a:pt x="0" y="59"/>
                </a:cubicBezTo>
                <a:cubicBezTo>
                  <a:pt x="0" y="26"/>
                  <a:pt x="26" y="0"/>
                  <a:pt x="59"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dirty="0"/>
          </a:p>
        </p:txBody>
      </p:sp>
      <p:sp>
        <p:nvSpPr>
          <p:cNvPr id="183" name="TextBox 182"/>
          <p:cNvSpPr txBox="1"/>
          <p:nvPr/>
        </p:nvSpPr>
        <p:spPr>
          <a:xfrm>
            <a:off x="1390930" y="3127953"/>
            <a:ext cx="1860959" cy="307777"/>
          </a:xfrm>
          <a:prstGeom prst="rect">
            <a:avLst/>
          </a:prstGeom>
          <a:noFill/>
        </p:spPr>
        <p:txBody>
          <a:bodyPr wrap="none" rtlCol="0">
            <a:spAutoFit/>
          </a:bodyPr>
          <a:lstStyle/>
          <a:p>
            <a:r>
              <a:rPr lang="tr-TR" sz="1400" b="1" dirty="0" smtClean="0">
                <a:solidFill>
                  <a:schemeClr val="bg1"/>
                </a:solidFill>
                <a:latin typeface="+mj-lt"/>
              </a:rPr>
              <a:t>Fatih Naci BAYRAM</a:t>
            </a:r>
            <a:endParaRPr lang="id-ID" sz="1400" b="1" dirty="0">
              <a:solidFill>
                <a:schemeClr val="bg1"/>
              </a:solidFill>
              <a:latin typeface="+mj-lt"/>
            </a:endParaRPr>
          </a:p>
        </p:txBody>
      </p:sp>
      <p:sp>
        <p:nvSpPr>
          <p:cNvPr id="189" name="TextBox 188"/>
          <p:cNvSpPr txBox="1"/>
          <p:nvPr/>
        </p:nvSpPr>
        <p:spPr>
          <a:xfrm>
            <a:off x="1624861" y="3931023"/>
            <a:ext cx="1720343" cy="307777"/>
          </a:xfrm>
          <a:prstGeom prst="rect">
            <a:avLst/>
          </a:prstGeom>
          <a:noFill/>
        </p:spPr>
        <p:txBody>
          <a:bodyPr wrap="none" rtlCol="0">
            <a:spAutoFit/>
          </a:bodyPr>
          <a:lstStyle/>
          <a:p>
            <a:r>
              <a:rPr lang="tr-TR" sz="1400" b="1" dirty="0" smtClean="0">
                <a:solidFill>
                  <a:schemeClr val="bg1"/>
                </a:solidFill>
                <a:latin typeface="+mj-lt"/>
              </a:rPr>
              <a:t>Rehber Öğretmen</a:t>
            </a:r>
            <a:endParaRPr lang="id-ID" sz="1400" b="1" dirty="0">
              <a:solidFill>
                <a:schemeClr val="bg1"/>
              </a:solidFill>
              <a:latin typeface="+mj-lt"/>
            </a:endParaRPr>
          </a:p>
        </p:txBody>
      </p:sp>
      <p:sp>
        <p:nvSpPr>
          <p:cNvPr id="193" name="TextBox 192"/>
          <p:cNvSpPr txBox="1"/>
          <p:nvPr/>
        </p:nvSpPr>
        <p:spPr>
          <a:xfrm>
            <a:off x="1584250" y="4593983"/>
            <a:ext cx="2446445" cy="738664"/>
          </a:xfrm>
          <a:prstGeom prst="rect">
            <a:avLst/>
          </a:prstGeom>
          <a:noFill/>
        </p:spPr>
        <p:txBody>
          <a:bodyPr wrap="square" rtlCol="0">
            <a:spAutoFit/>
          </a:bodyPr>
          <a:lstStyle/>
          <a:p>
            <a:r>
              <a:rPr lang="tr-TR" sz="1400" b="1" dirty="0" smtClean="0">
                <a:solidFill>
                  <a:schemeClr val="bg1"/>
                </a:solidFill>
                <a:latin typeface="+mj-lt"/>
              </a:rPr>
              <a:t>Fehime-Osman</a:t>
            </a:r>
          </a:p>
          <a:p>
            <a:r>
              <a:rPr lang="tr-TR" sz="1400" b="1" dirty="0" smtClean="0">
                <a:solidFill>
                  <a:schemeClr val="bg1"/>
                </a:solidFill>
                <a:latin typeface="+mj-lt"/>
              </a:rPr>
              <a:t>Pekmezci Anaokulu</a:t>
            </a:r>
          </a:p>
          <a:p>
            <a:endParaRPr lang="id-ID" sz="1400" b="1" dirty="0">
              <a:solidFill>
                <a:schemeClr val="bg1"/>
              </a:solidFill>
              <a:latin typeface="+mj-lt"/>
            </a:endParaRPr>
          </a:p>
        </p:txBody>
      </p:sp>
      <p:sp>
        <p:nvSpPr>
          <p:cNvPr id="195" name="TextBox 194"/>
          <p:cNvSpPr txBox="1"/>
          <p:nvPr/>
        </p:nvSpPr>
        <p:spPr>
          <a:xfrm>
            <a:off x="7236296" y="2420888"/>
            <a:ext cx="1360629" cy="646331"/>
          </a:xfrm>
          <a:prstGeom prst="rect">
            <a:avLst/>
          </a:prstGeom>
          <a:noFill/>
        </p:spPr>
        <p:txBody>
          <a:bodyPr wrap="none" rtlCol="0">
            <a:spAutoFit/>
          </a:bodyPr>
          <a:lstStyle/>
          <a:p>
            <a:r>
              <a:rPr lang="tr-TR" sz="1200" b="1" dirty="0" smtClean="0">
                <a:latin typeface="+mj-lt"/>
              </a:rPr>
              <a:t>2019/2020</a:t>
            </a:r>
          </a:p>
          <a:p>
            <a:r>
              <a:rPr lang="tr-TR" sz="1200" b="1" dirty="0" smtClean="0">
                <a:latin typeface="+mj-lt"/>
              </a:rPr>
              <a:t>Eğitim-öğretim </a:t>
            </a:r>
            <a:r>
              <a:rPr lang="tr-TR" sz="1200" b="1" dirty="0" smtClean="0">
                <a:latin typeface="+mj-lt"/>
              </a:rPr>
              <a:t>Yılı</a:t>
            </a:r>
            <a:endParaRPr lang="id-ID" sz="1200" b="1" dirty="0" smtClean="0">
              <a:latin typeface="+mj-lt"/>
            </a:endParaRPr>
          </a:p>
          <a:p>
            <a:endParaRPr lang="id-ID" sz="1200" b="1" dirty="0">
              <a:latin typeface="+mj-lt"/>
            </a:endParaRPr>
          </a:p>
        </p:txBody>
      </p:sp>
      <p:grpSp>
        <p:nvGrpSpPr>
          <p:cNvPr id="1026" name="Group 196"/>
          <p:cNvGrpSpPr/>
          <p:nvPr/>
        </p:nvGrpSpPr>
        <p:grpSpPr>
          <a:xfrm>
            <a:off x="1164796" y="3119737"/>
            <a:ext cx="343780" cy="343780"/>
            <a:chOff x="5492751" y="2584451"/>
            <a:chExt cx="244475" cy="244475"/>
          </a:xfrm>
          <a:solidFill>
            <a:schemeClr val="bg1"/>
          </a:solidFill>
        </p:grpSpPr>
        <p:sp>
          <p:nvSpPr>
            <p:cNvPr id="198" name="Freeform 167"/>
            <p:cNvSpPr>
              <a:spLocks/>
            </p:cNvSpPr>
            <p:nvPr/>
          </p:nvSpPr>
          <p:spPr bwMode="auto">
            <a:xfrm>
              <a:off x="5519738" y="2700338"/>
              <a:ext cx="217488" cy="128588"/>
            </a:xfrm>
            <a:custGeom>
              <a:avLst/>
              <a:gdLst>
                <a:gd name="T0" fmla="*/ 39 w 58"/>
                <a:gd name="T1" fmla="*/ 23 h 34"/>
                <a:gd name="T2" fmla="*/ 25 w 58"/>
                <a:gd name="T3" fmla="*/ 0 h 34"/>
                <a:gd name="T4" fmla="*/ 17 w 58"/>
                <a:gd name="T5" fmla="*/ 0 h 34"/>
                <a:gd name="T6" fmla="*/ 29 w 58"/>
                <a:gd name="T7" fmla="*/ 22 h 34"/>
                <a:gd name="T8" fmla="*/ 0 w 58"/>
                <a:gd name="T9" fmla="*/ 34 h 34"/>
                <a:gd name="T10" fmla="*/ 58 w 58"/>
                <a:gd name="T11" fmla="*/ 34 h 34"/>
                <a:gd name="T12" fmla="*/ 39 w 58"/>
                <a:gd name="T13" fmla="*/ 23 h 34"/>
              </a:gdLst>
              <a:ahLst/>
              <a:cxnLst>
                <a:cxn ang="0">
                  <a:pos x="T0" y="T1"/>
                </a:cxn>
                <a:cxn ang="0">
                  <a:pos x="T2" y="T3"/>
                </a:cxn>
                <a:cxn ang="0">
                  <a:pos x="T4" y="T5"/>
                </a:cxn>
                <a:cxn ang="0">
                  <a:pos x="T6" y="T7"/>
                </a:cxn>
                <a:cxn ang="0">
                  <a:pos x="T8" y="T9"/>
                </a:cxn>
                <a:cxn ang="0">
                  <a:pos x="T10" y="T11"/>
                </a:cxn>
                <a:cxn ang="0">
                  <a:pos x="T12" y="T13"/>
                </a:cxn>
              </a:cxnLst>
              <a:rect l="0" t="0" r="r" b="b"/>
              <a:pathLst>
                <a:path w="58" h="34">
                  <a:moveTo>
                    <a:pt x="39" y="23"/>
                  </a:moveTo>
                  <a:cubicBezTo>
                    <a:pt x="37" y="18"/>
                    <a:pt x="31" y="8"/>
                    <a:pt x="25" y="0"/>
                  </a:cubicBezTo>
                  <a:cubicBezTo>
                    <a:pt x="25" y="0"/>
                    <a:pt x="17" y="0"/>
                    <a:pt x="17" y="0"/>
                  </a:cubicBezTo>
                  <a:cubicBezTo>
                    <a:pt x="22" y="6"/>
                    <a:pt x="27" y="15"/>
                    <a:pt x="29" y="22"/>
                  </a:cubicBezTo>
                  <a:cubicBezTo>
                    <a:pt x="16" y="23"/>
                    <a:pt x="5" y="27"/>
                    <a:pt x="0" y="34"/>
                  </a:cubicBezTo>
                  <a:cubicBezTo>
                    <a:pt x="58" y="34"/>
                    <a:pt x="58" y="34"/>
                    <a:pt x="58" y="34"/>
                  </a:cubicBezTo>
                  <a:cubicBezTo>
                    <a:pt x="54" y="28"/>
                    <a:pt x="48" y="24"/>
                    <a:pt x="39" y="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99" name="Freeform 168"/>
            <p:cNvSpPr>
              <a:spLocks/>
            </p:cNvSpPr>
            <p:nvPr/>
          </p:nvSpPr>
          <p:spPr bwMode="auto">
            <a:xfrm>
              <a:off x="5492751" y="2584451"/>
              <a:ext cx="165100" cy="168275"/>
            </a:xfrm>
            <a:custGeom>
              <a:avLst/>
              <a:gdLst>
                <a:gd name="T0" fmla="*/ 11 w 44"/>
                <a:gd name="T1" fmla="*/ 21 h 45"/>
                <a:gd name="T2" fmla="*/ 12 w 44"/>
                <a:gd name="T3" fmla="*/ 45 h 45"/>
                <a:gd name="T4" fmla="*/ 20 w 44"/>
                <a:gd name="T5" fmla="*/ 25 h 45"/>
                <a:gd name="T6" fmla="*/ 28 w 44"/>
                <a:gd name="T7" fmla="*/ 29 h 45"/>
                <a:gd name="T8" fmla="*/ 26 w 44"/>
                <a:gd name="T9" fmla="*/ 20 h 45"/>
                <a:gd name="T10" fmla="*/ 44 w 44"/>
                <a:gd name="T11" fmla="*/ 29 h 45"/>
                <a:gd name="T12" fmla="*/ 28 w 44"/>
                <a:gd name="T13" fmla="*/ 13 h 45"/>
                <a:gd name="T14" fmla="*/ 40 w 44"/>
                <a:gd name="T15" fmla="*/ 9 h 45"/>
                <a:gd name="T16" fmla="*/ 17 w 44"/>
                <a:gd name="T17" fmla="*/ 11 h 45"/>
                <a:gd name="T18" fmla="*/ 16 w 44"/>
                <a:gd name="T19" fmla="*/ 1 h 45"/>
                <a:gd name="T20" fmla="*/ 11 w 44"/>
                <a:gd name="T21" fmla="*/ 10 h 45"/>
                <a:gd name="T22" fmla="*/ 1 w 44"/>
                <a:gd name="T23" fmla="*/ 5 h 45"/>
                <a:gd name="T24" fmla="*/ 7 w 44"/>
                <a:gd name="T25" fmla="*/ 14 h 45"/>
                <a:gd name="T26" fmla="*/ 1 w 44"/>
                <a:gd name="T27" fmla="*/ 33 h 45"/>
                <a:gd name="T28" fmla="*/ 11 w 44"/>
                <a:gd name="T29"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5">
                  <a:moveTo>
                    <a:pt x="11" y="21"/>
                  </a:moveTo>
                  <a:cubicBezTo>
                    <a:pt x="8" y="26"/>
                    <a:pt x="7" y="32"/>
                    <a:pt x="12" y="45"/>
                  </a:cubicBezTo>
                  <a:cubicBezTo>
                    <a:pt x="12" y="38"/>
                    <a:pt x="17" y="28"/>
                    <a:pt x="20" y="25"/>
                  </a:cubicBezTo>
                  <a:cubicBezTo>
                    <a:pt x="24" y="25"/>
                    <a:pt x="28" y="29"/>
                    <a:pt x="28" y="29"/>
                  </a:cubicBezTo>
                  <a:cubicBezTo>
                    <a:pt x="28" y="25"/>
                    <a:pt x="27" y="23"/>
                    <a:pt x="26" y="20"/>
                  </a:cubicBezTo>
                  <a:cubicBezTo>
                    <a:pt x="32" y="20"/>
                    <a:pt x="41" y="21"/>
                    <a:pt x="44" y="29"/>
                  </a:cubicBezTo>
                  <a:cubicBezTo>
                    <a:pt x="40" y="17"/>
                    <a:pt x="32" y="13"/>
                    <a:pt x="28" y="13"/>
                  </a:cubicBezTo>
                  <a:cubicBezTo>
                    <a:pt x="32" y="9"/>
                    <a:pt x="32" y="9"/>
                    <a:pt x="40" y="9"/>
                  </a:cubicBezTo>
                  <a:cubicBezTo>
                    <a:pt x="28" y="0"/>
                    <a:pt x="20" y="7"/>
                    <a:pt x="17" y="11"/>
                  </a:cubicBezTo>
                  <a:cubicBezTo>
                    <a:pt x="16" y="8"/>
                    <a:pt x="16" y="4"/>
                    <a:pt x="16" y="1"/>
                  </a:cubicBezTo>
                  <a:cubicBezTo>
                    <a:pt x="16" y="1"/>
                    <a:pt x="12" y="5"/>
                    <a:pt x="11" y="10"/>
                  </a:cubicBezTo>
                  <a:cubicBezTo>
                    <a:pt x="6" y="9"/>
                    <a:pt x="1" y="5"/>
                    <a:pt x="1" y="5"/>
                  </a:cubicBezTo>
                  <a:cubicBezTo>
                    <a:pt x="3" y="7"/>
                    <a:pt x="5" y="13"/>
                    <a:pt x="7" y="14"/>
                  </a:cubicBezTo>
                  <a:cubicBezTo>
                    <a:pt x="0" y="19"/>
                    <a:pt x="1" y="33"/>
                    <a:pt x="1" y="33"/>
                  </a:cubicBezTo>
                  <a:cubicBezTo>
                    <a:pt x="5" y="26"/>
                    <a:pt x="7" y="22"/>
                    <a:pt x="1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200" name="Freeform 169"/>
          <p:cNvSpPr>
            <a:spLocks/>
          </p:cNvSpPr>
          <p:nvPr/>
        </p:nvSpPr>
        <p:spPr bwMode="auto">
          <a:xfrm>
            <a:off x="1220920" y="3939299"/>
            <a:ext cx="337861" cy="340097"/>
          </a:xfrm>
          <a:custGeom>
            <a:avLst/>
            <a:gdLst>
              <a:gd name="T0" fmla="*/ 151 w 151"/>
              <a:gd name="T1" fmla="*/ 123 h 152"/>
              <a:gd name="T2" fmla="*/ 104 w 151"/>
              <a:gd name="T3" fmla="*/ 76 h 152"/>
              <a:gd name="T4" fmla="*/ 132 w 151"/>
              <a:gd name="T5" fmla="*/ 76 h 152"/>
              <a:gd name="T6" fmla="*/ 94 w 151"/>
              <a:gd name="T7" fmla="*/ 38 h 152"/>
              <a:gd name="T8" fmla="*/ 113 w 151"/>
              <a:gd name="T9" fmla="*/ 38 h 152"/>
              <a:gd name="T10" fmla="*/ 75 w 151"/>
              <a:gd name="T11" fmla="*/ 0 h 152"/>
              <a:gd name="T12" fmla="*/ 37 w 151"/>
              <a:gd name="T13" fmla="*/ 38 h 152"/>
              <a:gd name="T14" fmla="*/ 56 w 151"/>
              <a:gd name="T15" fmla="*/ 38 h 152"/>
              <a:gd name="T16" fmla="*/ 18 w 151"/>
              <a:gd name="T17" fmla="*/ 76 h 152"/>
              <a:gd name="T18" fmla="*/ 47 w 151"/>
              <a:gd name="T19" fmla="*/ 76 h 152"/>
              <a:gd name="T20" fmla="*/ 0 w 151"/>
              <a:gd name="T21" fmla="*/ 123 h 152"/>
              <a:gd name="T22" fmla="*/ 56 w 151"/>
              <a:gd name="T23" fmla="*/ 123 h 152"/>
              <a:gd name="T24" fmla="*/ 56 w 151"/>
              <a:gd name="T25" fmla="*/ 152 h 152"/>
              <a:gd name="T26" fmla="*/ 94 w 151"/>
              <a:gd name="T27" fmla="*/ 152 h 152"/>
              <a:gd name="T28" fmla="*/ 94 w 151"/>
              <a:gd name="T29" fmla="*/ 123 h 152"/>
              <a:gd name="T30" fmla="*/ 151 w 151"/>
              <a:gd name="T31"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51" y="123"/>
                </a:moveTo>
                <a:lnTo>
                  <a:pt x="104" y="76"/>
                </a:lnTo>
                <a:lnTo>
                  <a:pt x="132" y="76"/>
                </a:lnTo>
                <a:lnTo>
                  <a:pt x="94" y="38"/>
                </a:lnTo>
                <a:lnTo>
                  <a:pt x="113" y="38"/>
                </a:lnTo>
                <a:lnTo>
                  <a:pt x="75" y="0"/>
                </a:lnTo>
                <a:lnTo>
                  <a:pt x="37" y="38"/>
                </a:lnTo>
                <a:lnTo>
                  <a:pt x="56" y="38"/>
                </a:lnTo>
                <a:lnTo>
                  <a:pt x="18" y="76"/>
                </a:lnTo>
                <a:lnTo>
                  <a:pt x="47" y="76"/>
                </a:lnTo>
                <a:lnTo>
                  <a:pt x="0" y="123"/>
                </a:lnTo>
                <a:lnTo>
                  <a:pt x="56" y="123"/>
                </a:lnTo>
                <a:lnTo>
                  <a:pt x="56" y="152"/>
                </a:lnTo>
                <a:lnTo>
                  <a:pt x="94" y="152"/>
                </a:lnTo>
                <a:lnTo>
                  <a:pt x="94" y="123"/>
                </a:lnTo>
                <a:lnTo>
                  <a:pt x="151" y="12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id-ID" sz="1350"/>
          </a:p>
        </p:txBody>
      </p:sp>
      <p:sp>
        <p:nvSpPr>
          <p:cNvPr id="201" name="Freeform 170"/>
          <p:cNvSpPr>
            <a:spLocks/>
          </p:cNvSpPr>
          <p:nvPr/>
        </p:nvSpPr>
        <p:spPr bwMode="auto">
          <a:xfrm>
            <a:off x="1229345" y="4688407"/>
            <a:ext cx="384809" cy="384809"/>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id-ID" sz="1350"/>
          </a:p>
        </p:txBody>
      </p:sp>
    </p:spTree>
    <p:extLst>
      <p:ext uri="{BB962C8B-B14F-4D97-AF65-F5344CB8AC3E}">
        <p14:creationId xmlns="" xmlns:p14="http://schemas.microsoft.com/office/powerpoint/2010/main" val="35791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900" decel="100000" fill="hold"/>
                                        <p:tgtEl>
                                          <p:spTgt spid="1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1025"/>
                                        </p:tgtEl>
                                        <p:attrNameLst>
                                          <p:attrName>style.visibility</p:attrName>
                                        </p:attrNameLst>
                                      </p:cBhvr>
                                      <p:to>
                                        <p:strVal val="visible"/>
                                      </p:to>
                                    </p:set>
                                    <p:animEffect transition="in" filter="fade">
                                      <p:cBhvr>
                                        <p:cTn id="21" dur="1000"/>
                                        <p:tgtEl>
                                          <p:spTgt spid="1025"/>
                                        </p:tgtEl>
                                      </p:cBhvr>
                                    </p:animEffect>
                                    <p:anim calcmode="lin" valueType="num">
                                      <p:cBhvr>
                                        <p:cTn id="22" dur="1000" fill="hold"/>
                                        <p:tgtEl>
                                          <p:spTgt spid="1025"/>
                                        </p:tgtEl>
                                        <p:attrNameLst>
                                          <p:attrName>ppt_x</p:attrName>
                                        </p:attrNameLst>
                                      </p:cBhvr>
                                      <p:tavLst>
                                        <p:tav tm="0">
                                          <p:val>
                                            <p:strVal val="#ppt_x"/>
                                          </p:val>
                                        </p:tav>
                                        <p:tav tm="100000">
                                          <p:val>
                                            <p:strVal val="#ppt_x"/>
                                          </p:val>
                                        </p:tav>
                                      </p:tavLst>
                                    </p:anim>
                                    <p:anim calcmode="lin" valueType="num">
                                      <p:cBhvr>
                                        <p:cTn id="23" dur="1000" fill="hold"/>
                                        <p:tgtEl>
                                          <p:spTgt spid="102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35"/>
                                        </p:tgtEl>
                                        <p:attrNameLst>
                                          <p:attrName>style.visibility</p:attrName>
                                        </p:attrNameLst>
                                      </p:cBhvr>
                                      <p:to>
                                        <p:strVal val="visible"/>
                                      </p:to>
                                    </p:set>
                                    <p:animEffect transition="in" filter="fade">
                                      <p:cBhvr>
                                        <p:cTn id="30" dur="500"/>
                                        <p:tgtEl>
                                          <p:spTgt spid="10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fade">
                                      <p:cBhvr>
                                        <p:cTn id="33" dur="500"/>
                                        <p:tgtEl>
                                          <p:spTgt spid="1036"/>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fill="hold"/>
                                        <p:tgtEl>
                                          <p:spTgt spid="1026"/>
                                        </p:tgtEl>
                                        <p:attrNameLst>
                                          <p:attrName>ppt_w</p:attrName>
                                        </p:attrNameLst>
                                      </p:cBhvr>
                                      <p:tavLst>
                                        <p:tav tm="0">
                                          <p:val>
                                            <p:fltVal val="0"/>
                                          </p:val>
                                        </p:tav>
                                        <p:tav tm="100000">
                                          <p:val>
                                            <p:strVal val="#ppt_w"/>
                                          </p:val>
                                        </p:tav>
                                      </p:tavLst>
                                    </p:anim>
                                    <p:anim calcmode="lin" valueType="num">
                                      <p:cBhvr>
                                        <p:cTn id="38" dur="500" fill="hold"/>
                                        <p:tgtEl>
                                          <p:spTgt spid="1026"/>
                                        </p:tgtEl>
                                        <p:attrNameLst>
                                          <p:attrName>ppt_h</p:attrName>
                                        </p:attrNameLst>
                                      </p:cBhvr>
                                      <p:tavLst>
                                        <p:tav tm="0">
                                          <p:val>
                                            <p:fltVal val="0"/>
                                          </p:val>
                                        </p:tav>
                                        <p:tav tm="100000">
                                          <p:val>
                                            <p:strVal val="#ppt_h"/>
                                          </p:val>
                                        </p:tav>
                                      </p:tavLst>
                                    </p:anim>
                                    <p:animEffect transition="in" filter="fade">
                                      <p:cBhvr>
                                        <p:cTn id="39" dur="500"/>
                                        <p:tgtEl>
                                          <p:spTgt spid="1026"/>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83"/>
                                        </p:tgtEl>
                                        <p:attrNameLst>
                                          <p:attrName>style.visibility</p:attrName>
                                        </p:attrNameLst>
                                      </p:cBhvr>
                                      <p:to>
                                        <p:strVal val="visible"/>
                                      </p:to>
                                    </p:set>
                                    <p:animEffect transition="in" filter="fade">
                                      <p:cBhvr>
                                        <p:cTn id="43" dur="500"/>
                                        <p:tgtEl>
                                          <p:spTgt spid="183"/>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200"/>
                                        </p:tgtEl>
                                        <p:attrNameLst>
                                          <p:attrName>style.visibility</p:attrName>
                                        </p:attrNameLst>
                                      </p:cBhvr>
                                      <p:to>
                                        <p:strVal val="visible"/>
                                      </p:to>
                                    </p:set>
                                    <p:anim calcmode="lin" valueType="num">
                                      <p:cBhvr>
                                        <p:cTn id="47" dur="500" fill="hold"/>
                                        <p:tgtEl>
                                          <p:spTgt spid="200"/>
                                        </p:tgtEl>
                                        <p:attrNameLst>
                                          <p:attrName>ppt_w</p:attrName>
                                        </p:attrNameLst>
                                      </p:cBhvr>
                                      <p:tavLst>
                                        <p:tav tm="0">
                                          <p:val>
                                            <p:fltVal val="0"/>
                                          </p:val>
                                        </p:tav>
                                        <p:tav tm="100000">
                                          <p:val>
                                            <p:strVal val="#ppt_w"/>
                                          </p:val>
                                        </p:tav>
                                      </p:tavLst>
                                    </p:anim>
                                    <p:anim calcmode="lin" valueType="num">
                                      <p:cBhvr>
                                        <p:cTn id="48" dur="500" fill="hold"/>
                                        <p:tgtEl>
                                          <p:spTgt spid="200"/>
                                        </p:tgtEl>
                                        <p:attrNameLst>
                                          <p:attrName>ppt_h</p:attrName>
                                        </p:attrNameLst>
                                      </p:cBhvr>
                                      <p:tavLst>
                                        <p:tav tm="0">
                                          <p:val>
                                            <p:fltVal val="0"/>
                                          </p:val>
                                        </p:tav>
                                        <p:tav tm="100000">
                                          <p:val>
                                            <p:strVal val="#ppt_h"/>
                                          </p:val>
                                        </p:tav>
                                      </p:tavLst>
                                    </p:anim>
                                    <p:animEffect transition="in" filter="fade">
                                      <p:cBhvr>
                                        <p:cTn id="49" dur="500"/>
                                        <p:tgtEl>
                                          <p:spTgt spid="200"/>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fade">
                                      <p:cBhvr>
                                        <p:cTn id="53" dur="500"/>
                                        <p:tgtEl>
                                          <p:spTgt spid="189"/>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01"/>
                                        </p:tgtEl>
                                        <p:attrNameLst>
                                          <p:attrName>style.visibility</p:attrName>
                                        </p:attrNameLst>
                                      </p:cBhvr>
                                      <p:to>
                                        <p:strVal val="visible"/>
                                      </p:to>
                                    </p:set>
                                    <p:anim calcmode="lin" valueType="num">
                                      <p:cBhvr>
                                        <p:cTn id="57" dur="500" fill="hold"/>
                                        <p:tgtEl>
                                          <p:spTgt spid="201"/>
                                        </p:tgtEl>
                                        <p:attrNameLst>
                                          <p:attrName>ppt_w</p:attrName>
                                        </p:attrNameLst>
                                      </p:cBhvr>
                                      <p:tavLst>
                                        <p:tav tm="0">
                                          <p:val>
                                            <p:fltVal val="0"/>
                                          </p:val>
                                        </p:tav>
                                        <p:tav tm="100000">
                                          <p:val>
                                            <p:strVal val="#ppt_w"/>
                                          </p:val>
                                        </p:tav>
                                      </p:tavLst>
                                    </p:anim>
                                    <p:anim calcmode="lin" valueType="num">
                                      <p:cBhvr>
                                        <p:cTn id="58" dur="500" fill="hold"/>
                                        <p:tgtEl>
                                          <p:spTgt spid="201"/>
                                        </p:tgtEl>
                                        <p:attrNameLst>
                                          <p:attrName>ppt_h</p:attrName>
                                        </p:attrNameLst>
                                      </p:cBhvr>
                                      <p:tavLst>
                                        <p:tav tm="0">
                                          <p:val>
                                            <p:fltVal val="0"/>
                                          </p:val>
                                        </p:tav>
                                        <p:tav tm="100000">
                                          <p:val>
                                            <p:strVal val="#ppt_h"/>
                                          </p:val>
                                        </p:tav>
                                      </p:tavLst>
                                    </p:anim>
                                    <p:animEffect transition="in" filter="fade">
                                      <p:cBhvr>
                                        <p:cTn id="59" dur="500"/>
                                        <p:tgtEl>
                                          <p:spTgt spid="201"/>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93"/>
                                        </p:tgtEl>
                                        <p:attrNameLst>
                                          <p:attrName>style.visibility</p:attrName>
                                        </p:attrNameLst>
                                      </p:cBhvr>
                                      <p:to>
                                        <p:strVal val="visible"/>
                                      </p:to>
                                    </p:set>
                                    <p:animEffect transition="in" filter="fade">
                                      <p:cBhvr>
                                        <p:cTn id="63" dur="500"/>
                                        <p:tgtEl>
                                          <p:spTgt spid="193"/>
                                        </p:tgtEl>
                                      </p:cBhvr>
                                    </p:animEffect>
                                  </p:childTnLst>
                                </p:cTn>
                              </p:par>
                            </p:childTnLst>
                          </p:cTn>
                        </p:par>
                        <p:par>
                          <p:cTn id="64" fill="hold">
                            <p:stCondLst>
                              <p:cond delay="6000"/>
                            </p:stCondLst>
                            <p:childTnLst>
                              <p:par>
                                <p:cTn id="65" presetID="37"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900" decel="100000" fill="hold"/>
                                        <p:tgtEl>
                                          <p:spTgt spid="3"/>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900" decel="100000" fill="hold"/>
                                        <p:tgtEl>
                                          <p:spTgt spid="5"/>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900" decel="100000" fill="hold"/>
                                        <p:tgtEl>
                                          <p:spTgt spid="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900" decel="100000" fill="hold"/>
                                        <p:tgtEl>
                                          <p:spTgt spid="10"/>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25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900" decel="100000" fill="hold"/>
                                        <p:tgtEl>
                                          <p:spTgt spid="1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25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25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1000"/>
                                        <p:tgtEl>
                                          <p:spTgt spid="79"/>
                                        </p:tgtEl>
                                      </p:cBhvr>
                                    </p:animEffect>
                                    <p:anim calcmode="lin" valueType="num">
                                      <p:cBhvr>
                                        <p:cTn id="110" dur="1000" fill="hold"/>
                                        <p:tgtEl>
                                          <p:spTgt spid="79"/>
                                        </p:tgtEl>
                                        <p:attrNameLst>
                                          <p:attrName>ppt_x</p:attrName>
                                        </p:attrNameLst>
                                      </p:cBhvr>
                                      <p:tavLst>
                                        <p:tav tm="0">
                                          <p:val>
                                            <p:strVal val="#ppt_x"/>
                                          </p:val>
                                        </p:tav>
                                        <p:tav tm="100000">
                                          <p:val>
                                            <p:strVal val="#ppt_x"/>
                                          </p:val>
                                        </p:tav>
                                      </p:tavLst>
                                    </p:anim>
                                    <p:anim calcmode="lin" valueType="num">
                                      <p:cBhvr>
                                        <p:cTn id="111" dur="900" decel="100000" fill="hold"/>
                                        <p:tgtEl>
                                          <p:spTgt spid="79"/>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par>
                                <p:cTn id="113" presetID="2" presetClass="entr" presetSubtype="1" fill="hold" nodeType="withEffect">
                                  <p:stCondLst>
                                    <p:cond delay="250"/>
                                  </p:stCondLst>
                                  <p:childTnLst>
                                    <p:set>
                                      <p:cBhvr>
                                        <p:cTn id="114" dur="1" fill="hold">
                                          <p:stCondLst>
                                            <p:cond delay="0"/>
                                          </p:stCondLst>
                                        </p:cTn>
                                        <p:tgtEl>
                                          <p:spTgt spid="100"/>
                                        </p:tgtEl>
                                        <p:attrNameLst>
                                          <p:attrName>style.visibility</p:attrName>
                                        </p:attrNameLst>
                                      </p:cBhvr>
                                      <p:to>
                                        <p:strVal val="visible"/>
                                      </p:to>
                                    </p:set>
                                    <p:anim calcmode="lin" valueType="num">
                                      <p:cBhvr additive="base">
                                        <p:cTn id="115" dur="500" fill="hold"/>
                                        <p:tgtEl>
                                          <p:spTgt spid="100"/>
                                        </p:tgtEl>
                                        <p:attrNameLst>
                                          <p:attrName>ppt_x</p:attrName>
                                        </p:attrNameLst>
                                      </p:cBhvr>
                                      <p:tavLst>
                                        <p:tav tm="0">
                                          <p:val>
                                            <p:strVal val="#ppt_x"/>
                                          </p:val>
                                        </p:tav>
                                        <p:tav tm="100000">
                                          <p:val>
                                            <p:strVal val="#ppt_x"/>
                                          </p:val>
                                        </p:tav>
                                      </p:tavLst>
                                    </p:anim>
                                    <p:anim calcmode="lin" valueType="num">
                                      <p:cBhvr additive="base">
                                        <p:cTn id="116" dur="500" fill="hold"/>
                                        <p:tgtEl>
                                          <p:spTgt spid="100"/>
                                        </p:tgtEl>
                                        <p:attrNameLst>
                                          <p:attrName>ppt_y</p:attrName>
                                        </p:attrNameLst>
                                      </p:cBhvr>
                                      <p:tavLst>
                                        <p:tav tm="0">
                                          <p:val>
                                            <p:strVal val="0-#ppt_h/2"/>
                                          </p:val>
                                        </p:tav>
                                        <p:tav tm="100000">
                                          <p:val>
                                            <p:strVal val="#ppt_y"/>
                                          </p:val>
                                        </p:tav>
                                      </p:tavLst>
                                    </p:anim>
                                  </p:childTnLst>
                                </p:cTn>
                              </p:par>
                              <p:par>
                                <p:cTn id="117" presetID="2" presetClass="entr" presetSubtype="1" fill="hold" nodeType="withEffect">
                                  <p:stCondLst>
                                    <p:cond delay="250"/>
                                  </p:stCondLst>
                                  <p:childTnLst>
                                    <p:set>
                                      <p:cBhvr>
                                        <p:cTn id="118" dur="1" fill="hold">
                                          <p:stCondLst>
                                            <p:cond delay="0"/>
                                          </p:stCondLst>
                                        </p:cTn>
                                        <p:tgtEl>
                                          <p:spTgt spid="110"/>
                                        </p:tgtEl>
                                        <p:attrNameLst>
                                          <p:attrName>style.visibility</p:attrName>
                                        </p:attrNameLst>
                                      </p:cBhvr>
                                      <p:to>
                                        <p:strVal val="visible"/>
                                      </p:to>
                                    </p:set>
                                    <p:anim calcmode="lin" valueType="num">
                                      <p:cBhvr additive="base">
                                        <p:cTn id="119" dur="500" fill="hold"/>
                                        <p:tgtEl>
                                          <p:spTgt spid="110"/>
                                        </p:tgtEl>
                                        <p:attrNameLst>
                                          <p:attrName>ppt_x</p:attrName>
                                        </p:attrNameLst>
                                      </p:cBhvr>
                                      <p:tavLst>
                                        <p:tav tm="0">
                                          <p:val>
                                            <p:strVal val="#ppt_x"/>
                                          </p:val>
                                        </p:tav>
                                        <p:tav tm="100000">
                                          <p:val>
                                            <p:strVal val="#ppt_x"/>
                                          </p:val>
                                        </p:tav>
                                      </p:tavLst>
                                    </p:anim>
                                    <p:anim calcmode="lin" valueType="num">
                                      <p:cBhvr additive="base">
                                        <p:cTn id="120" dur="500" fill="hold"/>
                                        <p:tgtEl>
                                          <p:spTgt spid="110"/>
                                        </p:tgtEl>
                                        <p:attrNameLst>
                                          <p:attrName>ppt_y</p:attrName>
                                        </p:attrNameLst>
                                      </p:cBhvr>
                                      <p:tavLst>
                                        <p:tav tm="0">
                                          <p:val>
                                            <p:strVal val="0-#ppt_h/2"/>
                                          </p:val>
                                        </p:tav>
                                        <p:tav tm="100000">
                                          <p:val>
                                            <p:strVal val="#ppt_y"/>
                                          </p:val>
                                        </p:tav>
                                      </p:tavLst>
                                    </p:anim>
                                  </p:childTnLst>
                                </p:cTn>
                              </p:par>
                              <p:par>
                                <p:cTn id="121" presetID="2" presetClass="entr" presetSubtype="1" fill="hold" nodeType="withEffect">
                                  <p:stCondLst>
                                    <p:cond delay="25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0-#ppt_h/2"/>
                                          </p:val>
                                        </p:tav>
                                        <p:tav tm="100000">
                                          <p:val>
                                            <p:strVal val="#ppt_y"/>
                                          </p:val>
                                        </p:tav>
                                      </p:tavLst>
                                    </p:anim>
                                  </p:childTnLst>
                                </p:cTn>
                              </p:par>
                              <p:par>
                                <p:cTn id="125" presetID="2" presetClass="entr" presetSubtype="1" fill="hold" nodeType="withEffect">
                                  <p:stCondLst>
                                    <p:cond delay="250"/>
                                  </p:stCondLst>
                                  <p:childTnLst>
                                    <p:set>
                                      <p:cBhvr>
                                        <p:cTn id="126" dur="1" fill="hold">
                                          <p:stCondLst>
                                            <p:cond delay="0"/>
                                          </p:stCondLst>
                                        </p:cTn>
                                        <p:tgtEl>
                                          <p:spTgt spid="1024"/>
                                        </p:tgtEl>
                                        <p:attrNameLst>
                                          <p:attrName>style.visibility</p:attrName>
                                        </p:attrNameLst>
                                      </p:cBhvr>
                                      <p:to>
                                        <p:strVal val="visible"/>
                                      </p:to>
                                    </p:set>
                                    <p:anim calcmode="lin" valueType="num">
                                      <p:cBhvr additive="base">
                                        <p:cTn id="127" dur="500" fill="hold"/>
                                        <p:tgtEl>
                                          <p:spTgt spid="1024"/>
                                        </p:tgtEl>
                                        <p:attrNameLst>
                                          <p:attrName>ppt_x</p:attrName>
                                        </p:attrNameLst>
                                      </p:cBhvr>
                                      <p:tavLst>
                                        <p:tav tm="0">
                                          <p:val>
                                            <p:strVal val="#ppt_x"/>
                                          </p:val>
                                        </p:tav>
                                        <p:tav tm="100000">
                                          <p:val>
                                            <p:strVal val="#ppt_x"/>
                                          </p:val>
                                        </p:tav>
                                      </p:tavLst>
                                    </p:anim>
                                    <p:anim calcmode="lin" valueType="num">
                                      <p:cBhvr additive="base">
                                        <p:cTn id="128" dur="500" fill="hold"/>
                                        <p:tgtEl>
                                          <p:spTgt spid="1024"/>
                                        </p:tgtEl>
                                        <p:attrNameLst>
                                          <p:attrName>ppt_y</p:attrName>
                                        </p:attrNameLst>
                                      </p:cBhvr>
                                      <p:tavLst>
                                        <p:tav tm="0">
                                          <p:val>
                                            <p:strVal val="0-#ppt_h/2"/>
                                          </p:val>
                                        </p:tav>
                                        <p:tav tm="100000">
                                          <p:val>
                                            <p:strVal val="#ppt_y"/>
                                          </p:val>
                                        </p:tav>
                                      </p:tavLst>
                                    </p:anim>
                                  </p:childTnLst>
                                </p:cTn>
                              </p:par>
                            </p:childTnLst>
                          </p:cTn>
                        </p:par>
                        <p:par>
                          <p:cTn id="129" fill="hold">
                            <p:stCondLst>
                              <p:cond delay="7250"/>
                            </p:stCondLst>
                            <p:childTnLst>
                              <p:par>
                                <p:cTn id="130" presetID="10" presetClass="entr" presetSubtype="0" fill="hold" grpId="0" nodeType="afterEffect">
                                  <p:stCondLst>
                                    <p:cond delay="0"/>
                                  </p:stCondLst>
                                  <p:childTnLst>
                                    <p:set>
                                      <p:cBhvr>
                                        <p:cTn id="131" dur="1" fill="hold">
                                          <p:stCondLst>
                                            <p:cond delay="0"/>
                                          </p:stCondLst>
                                        </p:cTn>
                                        <p:tgtEl>
                                          <p:spTgt spid="195"/>
                                        </p:tgtEl>
                                        <p:attrNameLst>
                                          <p:attrName>style.visibility</p:attrName>
                                        </p:attrNameLst>
                                      </p:cBhvr>
                                      <p:to>
                                        <p:strVal val="visible"/>
                                      </p:to>
                                    </p:set>
                                    <p:animEffect transition="in" filter="fade">
                                      <p:cBhvr>
                                        <p:cTn id="13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7" grpId="0" animBg="1"/>
      <p:bldP spid="8" grpId="0" animBg="1"/>
      <p:bldP spid="1035" grpId="0" animBg="1"/>
      <p:bldP spid="1036" grpId="0" animBg="1"/>
      <p:bldP spid="1037" grpId="0" animBg="1"/>
      <p:bldP spid="183" grpId="0"/>
      <p:bldP spid="189" grpId="0"/>
      <p:bldP spid="193" grpId="0"/>
      <p:bldP spid="195" grpId="0"/>
      <p:bldP spid="200" grpId="0" animBg="1"/>
      <p:bldP spid="20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556792"/>
            <a:ext cx="8229600" cy="4525963"/>
          </a:xfrm>
        </p:spPr>
        <p:txBody>
          <a:bodyPr/>
          <a:lstStyle/>
          <a:p>
            <a:r>
              <a:rPr lang="tr-TR" dirty="0" smtClean="0">
                <a:solidFill>
                  <a:schemeClr val="accent4">
                    <a:lumMod val="40000"/>
                    <a:lumOff val="60000"/>
                  </a:schemeClr>
                </a:solidFill>
              </a:rPr>
              <a:t>Çocuğu </a:t>
            </a:r>
            <a:r>
              <a:rPr lang="tr-TR" dirty="0" smtClean="0">
                <a:solidFill>
                  <a:schemeClr val="accent4">
                    <a:lumMod val="40000"/>
                    <a:lumOff val="60000"/>
                  </a:schemeClr>
                </a:solidFill>
              </a:rPr>
              <a:t>anlamanın iyi bir yolu çocuğun duygularını algılayarak hissedebilmek ve olayları onun gözleriyle onun durduğu yerden görebilmek, yani empati kurabilmektir.</a:t>
            </a:r>
          </a:p>
          <a:p>
            <a:r>
              <a:rPr lang="tr-TR" dirty="0" smtClean="0">
                <a:solidFill>
                  <a:schemeClr val="accent4">
                    <a:lumMod val="40000"/>
                    <a:lumOff val="60000"/>
                  </a:schemeClr>
                </a:solidFill>
              </a:rPr>
              <a:t>Ç</a:t>
            </a:r>
            <a:r>
              <a:rPr lang="tr-TR" dirty="0" smtClean="0">
                <a:solidFill>
                  <a:schemeClr val="accent4">
                    <a:lumMod val="40000"/>
                    <a:lumOff val="60000"/>
                  </a:schemeClr>
                </a:solidFill>
              </a:rPr>
              <a:t>ocukların </a:t>
            </a:r>
            <a:r>
              <a:rPr lang="tr-TR" dirty="0" smtClean="0">
                <a:solidFill>
                  <a:schemeClr val="accent4">
                    <a:lumMod val="40000"/>
                    <a:lumOff val="60000"/>
                  </a:schemeClr>
                </a:solidFill>
              </a:rPr>
              <a:t>da birey olduğu ve birey olarak farklı düşüncelere, duygulara sahip olabilecekleri unutulmamalıdır.</a:t>
            </a:r>
          </a:p>
          <a:p>
            <a:endParaRPr lang="tr-TR" dirty="0">
              <a:solidFill>
                <a:schemeClr val="accent4">
                  <a:lumMod val="40000"/>
                  <a:lumOff val="60000"/>
                </a:schemeClr>
              </a:solidFill>
            </a:endParaRPr>
          </a:p>
        </p:txBody>
      </p:sp>
      <p:sp>
        <p:nvSpPr>
          <p:cNvPr id="5" name="4 Dikdörtgen"/>
          <p:cNvSpPr/>
          <p:nvPr/>
        </p:nvSpPr>
        <p:spPr>
          <a:xfrm>
            <a:off x="3059832" y="332656"/>
            <a:ext cx="2697918" cy="923330"/>
          </a:xfrm>
          <a:prstGeom prst="rect">
            <a:avLst/>
          </a:prstGeom>
          <a:noFill/>
        </p:spPr>
        <p:txBody>
          <a:bodyPr wrap="none" lIns="91440" tIns="45720" rIns="91440" bIns="45720">
            <a:spAutoFit/>
          </a:bodyPr>
          <a:lstStyle/>
          <a:p>
            <a:pPr algn="ctr"/>
            <a:r>
              <a:rPr lang="tr-TR" sz="5400" b="1" cap="none" spc="0" dirty="0" smtClean="0">
                <a:ln w="17780" cmpd="sng">
                  <a:solidFill>
                    <a:srgbClr val="FFFFFF"/>
                  </a:solidFill>
                  <a:prstDash val="solid"/>
                  <a:miter lim="800000"/>
                </a:ln>
                <a:solidFill>
                  <a:schemeClr val="accent4">
                    <a:lumMod val="40000"/>
                    <a:lumOff val="60000"/>
                  </a:schemeClr>
                </a:solidFill>
                <a:effectLst>
                  <a:outerShdw blurRad="50800" algn="tl" rotWithShape="0">
                    <a:srgbClr val="000000"/>
                  </a:outerShdw>
                </a:effectLst>
              </a:rPr>
              <a:t>EMPATİ</a:t>
            </a:r>
            <a:endParaRPr lang="tr-TR" sz="5400" b="1" cap="none" spc="0" dirty="0">
              <a:ln w="17780" cmpd="sng">
                <a:solidFill>
                  <a:srgbClr val="FFFFFF"/>
                </a:solidFill>
                <a:prstDash val="solid"/>
                <a:miter lim="800000"/>
              </a:ln>
              <a:solidFill>
                <a:schemeClr val="accent4">
                  <a:lumMod val="40000"/>
                  <a:lumOff val="60000"/>
                </a:schemeClr>
              </a:solidFill>
              <a:effectLst>
                <a:outerShdw blurRad="50800" algn="tl" rotWithShape="0">
                  <a:srgbClr val="000000"/>
                </a:outerShdw>
              </a:effectLst>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20688"/>
            <a:ext cx="8229600" cy="1143000"/>
          </a:xfrm>
        </p:spPr>
        <p:txBody>
          <a:bodyPr>
            <a:normAutofit fontScale="90000"/>
          </a:bodyPr>
          <a:lstStyle/>
          <a:p>
            <a:r>
              <a:rPr lang="tr-TR" b="1" dirty="0" smtClean="0">
                <a:latin typeface="Comic Sans MS" pitchFamily="66" charset="0"/>
              </a:rPr>
              <a:t>EMPATİNİN GELİŞMESİ İÇİN SİZ NASIL YARDIMCI OLABİLİRSİNİZ?</a:t>
            </a:r>
            <a:endParaRPr lang="tr-TR" b="1" dirty="0">
              <a:latin typeface="Comic Sans MS" pitchFamily="66" charset="0"/>
            </a:endParaRPr>
          </a:p>
        </p:txBody>
      </p:sp>
      <p:pic>
        <p:nvPicPr>
          <p:cNvPr id="25602" name="Picture 2" descr="http://www.saglikatolyesi.com/wp-content/uploads/2018/02/saglik-atolyesi-ozlem-yildiz-empati-nasil-kurulur.png"/>
          <p:cNvPicPr>
            <a:picLocks noChangeAspect="1" noChangeArrowheads="1"/>
          </p:cNvPicPr>
          <p:nvPr/>
        </p:nvPicPr>
        <p:blipFill>
          <a:blip r:embed="rId2" cstate="print"/>
          <a:srcRect/>
          <a:stretch>
            <a:fillRect/>
          </a:stretch>
        </p:blipFill>
        <p:spPr bwMode="auto">
          <a:xfrm>
            <a:off x="971600" y="2420888"/>
            <a:ext cx="6984776" cy="4194562"/>
          </a:xfrm>
          <a:prstGeom prst="rect">
            <a:avLst/>
          </a:prstGeom>
          <a:noFill/>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60648"/>
            <a:ext cx="8748464" cy="6192688"/>
          </a:xfrm>
        </p:spPr>
        <p:txBody>
          <a:bodyPr>
            <a:normAutofit fontScale="77500" lnSpcReduction="20000"/>
          </a:bodyPr>
          <a:lstStyle/>
          <a:p>
            <a:pPr marL="514350" indent="-514350">
              <a:buNone/>
            </a:pPr>
            <a:r>
              <a:rPr lang="tr-TR" dirty="0" smtClean="0">
                <a:latin typeface="Comic Sans MS" pitchFamily="66" charset="0"/>
              </a:rPr>
              <a:t>1.     Çocuğunuza </a:t>
            </a:r>
            <a:r>
              <a:rPr lang="tr-TR" dirty="0" smtClean="0">
                <a:latin typeface="Comic Sans MS" pitchFamily="66" charset="0"/>
              </a:rPr>
              <a:t>empati gösterin. "bu salıncağa binmekten korkuyor musun? eğlenceli görünüyor olsa da oldukça hızlanabiliyor. bu korkutucu olabilir. istersen şuradaki küçük kaydırağa </a:t>
            </a:r>
            <a:r>
              <a:rPr lang="tr-TR" dirty="0" smtClean="0">
                <a:latin typeface="Comic Sans MS" pitchFamily="66" charset="0"/>
              </a:rPr>
              <a:t>gidelim“</a:t>
            </a:r>
          </a:p>
          <a:p>
            <a:pPr marL="514350" indent="-514350">
              <a:buNone/>
            </a:pPr>
            <a:endParaRPr lang="tr-TR" dirty="0" smtClean="0">
              <a:latin typeface="Comic Sans MS" pitchFamily="66" charset="0"/>
            </a:endParaRPr>
          </a:p>
          <a:p>
            <a:pPr>
              <a:buNone/>
            </a:pPr>
            <a:r>
              <a:rPr lang="tr-TR" dirty="0" smtClean="0">
                <a:latin typeface="Comic Sans MS" pitchFamily="66" charset="0"/>
              </a:rPr>
              <a:t>2.    Başkalarının </a:t>
            </a:r>
            <a:r>
              <a:rPr lang="tr-TR" dirty="0" smtClean="0">
                <a:latin typeface="Comic Sans MS" pitchFamily="66" charset="0"/>
              </a:rPr>
              <a:t>ne hissettiğini ona söyleyin. "ablan, onun oyuncağını </a:t>
            </a:r>
            <a:r>
              <a:rPr lang="tr-TR" dirty="0" smtClean="0">
                <a:latin typeface="Comic Sans MS" pitchFamily="66" charset="0"/>
              </a:rPr>
              <a:t>    elinden </a:t>
            </a:r>
            <a:r>
              <a:rPr lang="tr-TR" dirty="0" smtClean="0">
                <a:latin typeface="Comic Sans MS" pitchFamily="66" charset="0"/>
              </a:rPr>
              <a:t>çektiğin için kızdı. lütfen şimdi oyuncağını ona geri ver ve sana başka bir tane </a:t>
            </a:r>
            <a:r>
              <a:rPr lang="tr-TR" dirty="0" smtClean="0">
                <a:latin typeface="Comic Sans MS" pitchFamily="66" charset="0"/>
              </a:rPr>
              <a:t>seçelim“</a:t>
            </a:r>
          </a:p>
          <a:p>
            <a:pPr>
              <a:buNone/>
            </a:pPr>
            <a:endParaRPr lang="tr-TR" dirty="0" smtClean="0">
              <a:latin typeface="Comic Sans MS" pitchFamily="66" charset="0"/>
            </a:endParaRPr>
          </a:p>
          <a:p>
            <a:pPr>
              <a:buNone/>
            </a:pPr>
            <a:r>
              <a:rPr lang="tr-TR" dirty="0" smtClean="0">
                <a:latin typeface="Comic Sans MS" pitchFamily="66" charset="0"/>
              </a:rPr>
              <a:t>3.   Empati </a:t>
            </a:r>
            <a:r>
              <a:rPr lang="tr-TR" dirty="0" smtClean="0">
                <a:latin typeface="Comic Sans MS" pitchFamily="66" charset="0"/>
              </a:rPr>
              <a:t>nasıl gösterilir, öncülük edin. "gel arkadaşının yarasına ilaç </a:t>
            </a:r>
            <a:r>
              <a:rPr lang="tr-TR" dirty="0" smtClean="0">
                <a:latin typeface="Comic Sans MS" pitchFamily="66" charset="0"/>
              </a:rPr>
              <a:t>sürelim“</a:t>
            </a:r>
          </a:p>
          <a:p>
            <a:pPr>
              <a:buNone/>
            </a:pPr>
            <a:endParaRPr lang="tr-TR" dirty="0" smtClean="0">
              <a:latin typeface="Comic Sans MS" pitchFamily="66" charset="0"/>
            </a:endParaRPr>
          </a:p>
          <a:p>
            <a:pPr>
              <a:buNone/>
            </a:pPr>
            <a:r>
              <a:rPr lang="tr-TR" dirty="0" smtClean="0">
                <a:latin typeface="Comic Sans MS" pitchFamily="66" charset="0"/>
              </a:rPr>
              <a:t>4.   Duygularla </a:t>
            </a:r>
            <a:r>
              <a:rPr lang="tr-TR" dirty="0" smtClean="0">
                <a:latin typeface="Comic Sans MS" pitchFamily="66" charset="0"/>
              </a:rPr>
              <a:t>ilgili </a:t>
            </a:r>
            <a:r>
              <a:rPr lang="tr-TR" dirty="0" err="1" smtClean="0">
                <a:latin typeface="Comic Sans MS" pitchFamily="66" charset="0"/>
              </a:rPr>
              <a:t>farkındalığını</a:t>
            </a:r>
            <a:r>
              <a:rPr lang="tr-TR" dirty="0" smtClean="0">
                <a:latin typeface="Comic Sans MS" pitchFamily="66" charset="0"/>
              </a:rPr>
              <a:t> geliştirin. ona farklı duyguların anlatan yüz ifadeleri gösterin, hikayeler okuyun</a:t>
            </a:r>
            <a:r>
              <a:rPr lang="tr-TR" dirty="0" smtClean="0">
                <a:latin typeface="Comic Sans MS" pitchFamily="66" charset="0"/>
              </a:rPr>
              <a:t>.</a:t>
            </a:r>
          </a:p>
          <a:p>
            <a:pPr>
              <a:buNone/>
            </a:pPr>
            <a:endParaRPr lang="tr-TR" dirty="0" smtClean="0">
              <a:latin typeface="Comic Sans MS" pitchFamily="66" charset="0"/>
            </a:endParaRPr>
          </a:p>
          <a:p>
            <a:pPr>
              <a:buNone/>
            </a:pPr>
            <a:r>
              <a:rPr lang="tr-TR" dirty="0" smtClean="0">
                <a:latin typeface="Comic Sans MS" pitchFamily="66" charset="0"/>
              </a:rPr>
              <a:t>5.   Kendi </a:t>
            </a:r>
            <a:r>
              <a:rPr lang="tr-TR" dirty="0" smtClean="0">
                <a:latin typeface="Comic Sans MS" pitchFamily="66" charset="0"/>
              </a:rPr>
              <a:t>ilişkilerinizde çevrenizdekilere empati göstererek örnek olun.</a:t>
            </a:r>
          </a:p>
          <a:p>
            <a:pPr>
              <a:buNone/>
            </a:pPr>
            <a:endParaRPr lang="tr-TR" dirty="0" smtClean="0">
              <a:latin typeface="Comic Sans MS" pitchFamily="66" charset="0"/>
            </a:endParaRPr>
          </a:p>
          <a:p>
            <a:pPr>
              <a:buNone/>
            </a:pPr>
            <a:r>
              <a:rPr lang="tr-TR" dirty="0" smtClean="0">
                <a:latin typeface="Comic Sans MS" pitchFamily="66" charset="0"/>
              </a:rPr>
              <a:t>6.   Kendinin </a:t>
            </a:r>
            <a:r>
              <a:rPr lang="tr-TR" dirty="0" smtClean="0">
                <a:latin typeface="Comic Sans MS" pitchFamily="66" charset="0"/>
              </a:rPr>
              <a:t>farkına varmasına yardımcı olun. örneğin aynada kendini tanısın</a:t>
            </a:r>
            <a:r>
              <a:rPr lang="tr-TR" dirty="0" smtClean="0">
                <a:latin typeface="Comic Sans MS" pitchFamily="66" charset="0"/>
              </a:rPr>
              <a:t>.</a:t>
            </a:r>
          </a:p>
          <a:p>
            <a:pPr>
              <a:buNone/>
            </a:pPr>
            <a:endParaRPr lang="tr-TR" dirty="0" smtClean="0">
              <a:latin typeface="Comic Sans MS" pitchFamily="66" charset="0"/>
            </a:endParaRPr>
          </a:p>
          <a:p>
            <a:pPr>
              <a:buNone/>
            </a:pPr>
            <a:r>
              <a:rPr lang="tr-TR" dirty="0" smtClean="0">
                <a:latin typeface="Comic Sans MS" pitchFamily="66" charset="0"/>
              </a:rPr>
              <a:t>7.   "ben</a:t>
            </a:r>
            <a:r>
              <a:rPr lang="tr-TR" dirty="0" smtClean="0">
                <a:latin typeface="Comic Sans MS" pitchFamily="66" charset="0"/>
              </a:rPr>
              <a:t>" dilini kullanarak kendini sizden ayırt etmesine yardımcı olabilirsiniz. "bana vurmanı istemiyorum. vurduğun zaman canım acıyor"</a:t>
            </a:r>
          </a:p>
          <a:p>
            <a:endParaRPr lang="tr-TR" dirty="0" smtClean="0">
              <a:latin typeface="Comic Sans MS" pitchFamily="66" charset="0"/>
            </a:endParaRPr>
          </a:p>
          <a:p>
            <a:endParaRPr lang="tr-TR" dirty="0">
              <a:latin typeface="Comic Sans MS" pitchFamily="66" charset="0"/>
            </a:endParaRPr>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548680"/>
            <a:ext cx="8686800" cy="5865515"/>
          </a:xfrm>
        </p:spPr>
        <p:txBody>
          <a:bodyPr>
            <a:normAutofit fontScale="70000" lnSpcReduction="20000"/>
          </a:bodyPr>
          <a:lstStyle/>
          <a:p>
            <a:pPr>
              <a:buNone/>
            </a:pPr>
            <a:r>
              <a:rPr lang="tr-TR" dirty="0" smtClean="0">
                <a:latin typeface="Comic Sans MS" pitchFamily="66" charset="0"/>
              </a:rPr>
              <a:t>8.   Kızgınlık</a:t>
            </a:r>
            <a:r>
              <a:rPr lang="tr-TR" dirty="0" smtClean="0">
                <a:latin typeface="Comic Sans MS" pitchFamily="66" charset="0"/>
              </a:rPr>
              <a:t>, üzüntü gibi kötü duyguları yaşamasına izin verin. Ç</a:t>
            </a:r>
            <a:r>
              <a:rPr lang="tr-TR" dirty="0" smtClean="0">
                <a:latin typeface="Comic Sans MS" pitchFamily="66" charset="0"/>
              </a:rPr>
              <a:t>ünkü </a:t>
            </a:r>
            <a:r>
              <a:rPr lang="tr-TR" dirty="0" smtClean="0">
                <a:latin typeface="Comic Sans MS" pitchFamily="66" charset="0"/>
              </a:rPr>
              <a:t>bu duygular da hayatın bir parçasıdır ve onlarla baş etmeyi de çocuğunuza öğretmeniz gerekir. O</a:t>
            </a:r>
            <a:r>
              <a:rPr lang="tr-TR" dirty="0" smtClean="0">
                <a:latin typeface="Comic Sans MS" pitchFamily="66" charset="0"/>
              </a:rPr>
              <a:t>nu </a:t>
            </a:r>
            <a:r>
              <a:rPr lang="tr-TR" dirty="0" smtClean="0">
                <a:latin typeface="Comic Sans MS" pitchFamily="66" charset="0"/>
              </a:rPr>
              <a:t>hep mutlu etmeye çalışırsanız zor duyguları kontrol etmeyi öğrenemez. </a:t>
            </a:r>
            <a:r>
              <a:rPr lang="tr-TR" dirty="0" smtClean="0">
                <a:latin typeface="Comic Sans MS" pitchFamily="66" charset="0"/>
              </a:rPr>
              <a:t>Kızgın </a:t>
            </a:r>
            <a:r>
              <a:rPr lang="tr-TR" dirty="0" smtClean="0">
                <a:latin typeface="Comic Sans MS" pitchFamily="66" charset="0"/>
              </a:rPr>
              <a:t>bir arkadaşının ne hissettiğini anlayamaz. </a:t>
            </a:r>
            <a:r>
              <a:rPr lang="tr-TR" dirty="0" smtClean="0">
                <a:latin typeface="Comic Sans MS" pitchFamily="66" charset="0"/>
              </a:rPr>
              <a:t>Sevdiği </a:t>
            </a:r>
            <a:r>
              <a:rPr lang="tr-TR" dirty="0" smtClean="0">
                <a:latin typeface="Comic Sans MS" pitchFamily="66" charset="0"/>
              </a:rPr>
              <a:t>bir çizgi filmi izlemesini istemiyorsanız televizyonu kapattığınız zaman ne hissettiğini anladığınızı ona söyleyin. </a:t>
            </a:r>
            <a:r>
              <a:rPr lang="tr-TR" dirty="0" smtClean="0">
                <a:latin typeface="Comic Sans MS" pitchFamily="66" charset="0"/>
              </a:rPr>
              <a:t>“Biliyorum </a:t>
            </a:r>
            <a:r>
              <a:rPr lang="tr-TR" dirty="0" smtClean="0">
                <a:latin typeface="Comic Sans MS" pitchFamily="66" charset="0"/>
              </a:rPr>
              <a:t>ki filmi kapatmama kızdın. seni anlıyorum ama bunu izlemeni de istemiyorum. </a:t>
            </a:r>
            <a:r>
              <a:rPr lang="tr-TR" dirty="0" smtClean="0">
                <a:latin typeface="Comic Sans MS" pitchFamily="66" charset="0"/>
              </a:rPr>
              <a:t>Sakinleşince </a:t>
            </a:r>
            <a:r>
              <a:rPr lang="tr-TR" dirty="0" smtClean="0">
                <a:latin typeface="Comic Sans MS" pitchFamily="66" charset="0"/>
              </a:rPr>
              <a:t>seninle birlikte sevdiğin </a:t>
            </a:r>
            <a:r>
              <a:rPr lang="tr-TR" dirty="0" err="1" smtClean="0">
                <a:latin typeface="Comic Sans MS" pitchFamily="66" charset="0"/>
              </a:rPr>
              <a:t>lego</a:t>
            </a:r>
            <a:r>
              <a:rPr lang="tr-TR" dirty="0" smtClean="0">
                <a:latin typeface="Comic Sans MS" pitchFamily="66" charset="0"/>
              </a:rPr>
              <a:t> oyununu oynayabiliriz</a:t>
            </a:r>
            <a:r>
              <a:rPr lang="tr-TR" dirty="0" smtClean="0">
                <a:latin typeface="Comic Sans MS" pitchFamily="66" charset="0"/>
              </a:rPr>
              <a:t>.“</a:t>
            </a:r>
          </a:p>
          <a:p>
            <a:pPr>
              <a:buNone/>
            </a:pPr>
            <a:endParaRPr lang="tr-TR" dirty="0" smtClean="0">
              <a:latin typeface="Comic Sans MS" pitchFamily="66" charset="0"/>
            </a:endParaRPr>
          </a:p>
          <a:p>
            <a:pPr>
              <a:buNone/>
            </a:pPr>
            <a:r>
              <a:rPr lang="tr-TR" dirty="0" smtClean="0">
                <a:latin typeface="Comic Sans MS" pitchFamily="66" charset="0"/>
              </a:rPr>
              <a:t>9.  Gün </a:t>
            </a:r>
            <a:r>
              <a:rPr lang="tr-TR" dirty="0" smtClean="0">
                <a:latin typeface="Comic Sans MS" pitchFamily="66" charset="0"/>
              </a:rPr>
              <a:t>içinde arkadaşlarıyla yaşadığı paylaşamama sorunlarını sonradan oyunlarda konu edin. örneğin o gün arkadaşının elinden oyuncağı çekip onu ağlattıysa, oyunda rol değiştirerek onu ağlayan çocuğun yerine koyun. </a:t>
            </a:r>
            <a:r>
              <a:rPr lang="tr-TR" dirty="0" smtClean="0">
                <a:latin typeface="Comic Sans MS" pitchFamily="66" charset="0"/>
              </a:rPr>
              <a:t>Oyunda </a:t>
            </a:r>
            <a:r>
              <a:rPr lang="tr-TR" dirty="0" smtClean="0">
                <a:latin typeface="Comic Sans MS" pitchFamily="66" charset="0"/>
              </a:rPr>
              <a:t>olayı tekrar canlandırıp ne hissettiğini anlattırın. doğru davranışı bulmasını sağlayın</a:t>
            </a:r>
            <a:r>
              <a:rPr lang="tr-TR" dirty="0" smtClean="0">
                <a:latin typeface="Comic Sans MS" pitchFamily="66" charset="0"/>
              </a:rPr>
              <a:t>.</a:t>
            </a:r>
          </a:p>
          <a:p>
            <a:pPr>
              <a:buNone/>
            </a:pPr>
            <a:endParaRPr lang="tr-TR" dirty="0" smtClean="0">
              <a:latin typeface="Comic Sans MS" pitchFamily="66" charset="0"/>
            </a:endParaRPr>
          </a:p>
          <a:p>
            <a:pPr>
              <a:buNone/>
            </a:pPr>
            <a:r>
              <a:rPr lang="tr-TR" dirty="0" smtClean="0">
                <a:latin typeface="Comic Sans MS" pitchFamily="66" charset="0"/>
              </a:rPr>
              <a:t>10. “Özür </a:t>
            </a:r>
            <a:r>
              <a:rPr lang="tr-TR" dirty="0" smtClean="0">
                <a:latin typeface="Comic Sans MS" pitchFamily="66" charset="0"/>
              </a:rPr>
              <a:t>dilerim" demesi için çocuğunuzu zorlamayın. önemli olan bu sözleri </a:t>
            </a:r>
            <a:r>
              <a:rPr lang="tr-TR" dirty="0" smtClean="0">
                <a:latin typeface="Comic Sans MS" pitchFamily="66" charset="0"/>
              </a:rPr>
              <a:t> kullanması </a:t>
            </a:r>
            <a:r>
              <a:rPr lang="tr-TR" dirty="0" smtClean="0">
                <a:latin typeface="Comic Sans MS" pitchFamily="66" charset="0"/>
              </a:rPr>
              <a:t>değil, yanlış yaptığını anlamasıdır. "görüyor musun, onun yerini kaptığın için ece nasıl da ağlıyor. çok üzülmüş." böylece davranışının sonuçlarını anlamasını sağlarsınız.</a:t>
            </a:r>
          </a:p>
          <a:p>
            <a:pPr>
              <a:buNone/>
            </a:pPr>
            <a:endParaRPr lang="tr-TR" dirty="0" smtClean="0">
              <a:latin typeface="Comic Sans MS" pitchFamily="66" charset="0"/>
            </a:endParaRPr>
          </a:p>
          <a:p>
            <a:pPr>
              <a:buNone/>
            </a:pPr>
            <a:r>
              <a:rPr lang="tr-TR" dirty="0" smtClean="0">
                <a:latin typeface="Comic Sans MS" pitchFamily="66" charset="0"/>
              </a:rPr>
              <a:t>11.   Empatinin </a:t>
            </a:r>
            <a:r>
              <a:rPr lang="tr-TR" dirty="0" smtClean="0">
                <a:latin typeface="Comic Sans MS" pitchFamily="66" charset="0"/>
              </a:rPr>
              <a:t>gelişmesi zamanla ve yavaş yavaş olur. üstelik unutmayın ki bencillik çocuk olmanın bir parçasıdır. 3 yaşına kadar beklentinizi sınırlı tutun. yetişkin olup da bencilliği bırakamamış nice kişi mutlaka tanırsınız.</a:t>
            </a:r>
          </a:p>
          <a:p>
            <a:pPr>
              <a:buNone/>
            </a:pPr>
            <a:r>
              <a:rPr lang="tr-TR" dirty="0" smtClean="0">
                <a:latin typeface="Comic Sans MS" pitchFamily="66" charset="0"/>
              </a:rPr>
              <a:t> </a:t>
            </a:r>
          </a:p>
          <a:p>
            <a:endParaRPr lang="tr-TR" dirty="0" smtClean="0">
              <a:latin typeface="Comic Sans MS" pitchFamily="66" charset="0"/>
            </a:endParaRPr>
          </a:p>
          <a:p>
            <a:endParaRPr lang="tr-TR" dirty="0">
              <a:latin typeface="Comic Sans MS" pitchFamily="66" charset="0"/>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Çocuklarda Empatiyi Geliştirme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fontScale="90000"/>
          </a:bodyPr>
          <a:lstStyle/>
          <a:p>
            <a:r>
              <a:rPr lang="tr-TR" b="1" dirty="0" smtClean="0">
                <a:solidFill>
                  <a:schemeClr val="tx2"/>
                </a:solidFill>
              </a:rPr>
              <a:t>Arkadaşlık</a:t>
            </a:r>
            <a:br>
              <a:rPr lang="tr-TR" b="1" dirty="0" smtClean="0">
                <a:solidFill>
                  <a:schemeClr val="tx2"/>
                </a:solidFill>
              </a:rPr>
            </a:br>
            <a:endParaRPr lang="tr-TR" dirty="0"/>
          </a:p>
        </p:txBody>
      </p:sp>
      <p:pic>
        <p:nvPicPr>
          <p:cNvPr id="6" name="image4.jpeg" descr="https://encrypted-tbn1.gstatic.com/images?q=tbn:ANd9GcTPCad4dvHsr7yJqBOAt5eRKiQ4G9gTEuZFtoqGTv_2ClrTa1Wo"/>
          <p:cNvPicPr>
            <a:picLocks noGrp="1"/>
          </p:cNvPicPr>
          <p:nvPr>
            <p:ph idx="1"/>
          </p:nvPr>
        </p:nvPicPr>
        <p:blipFill>
          <a:blip r:embed="rId2" cstate="print"/>
          <a:stretch>
            <a:fillRect/>
          </a:stretch>
        </p:blipFill>
        <p:spPr>
          <a:xfrm>
            <a:off x="395536" y="1052736"/>
            <a:ext cx="8532440" cy="5112568"/>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23528" y="620688"/>
            <a:ext cx="8820472" cy="5976664"/>
          </a:xfrm>
        </p:spPr>
        <p:txBody>
          <a:bodyPr>
            <a:normAutofit fontScale="55000" lnSpcReduction="20000"/>
          </a:bodyPr>
          <a:lstStyle/>
          <a:p>
            <a:r>
              <a:rPr lang="tr-TR" dirty="0" smtClean="0">
                <a:latin typeface="Comic Sans MS" pitchFamily="66" charset="0"/>
              </a:rPr>
              <a:t>O</a:t>
            </a:r>
            <a:r>
              <a:rPr lang="tr-TR" dirty="0" smtClean="0">
                <a:latin typeface="Comic Sans MS" pitchFamily="66" charset="0"/>
              </a:rPr>
              <a:t>kul </a:t>
            </a:r>
            <a:r>
              <a:rPr lang="tr-TR" dirty="0" smtClean="0">
                <a:latin typeface="Comic Sans MS" pitchFamily="66" charset="0"/>
              </a:rPr>
              <a:t>öncesi yıllar ( </a:t>
            </a:r>
            <a:r>
              <a:rPr lang="tr-TR" dirty="0" smtClean="0">
                <a:latin typeface="Comic Sans MS" pitchFamily="66" charset="0"/>
              </a:rPr>
              <a:t>3-6yaş</a:t>
            </a:r>
            <a:r>
              <a:rPr lang="tr-TR" dirty="0" smtClean="0">
                <a:latin typeface="Comic Sans MS" pitchFamily="66" charset="0"/>
              </a:rPr>
              <a:t>) hem olumlu hem de olumsuz etkileşimler vardır</a:t>
            </a:r>
            <a:r>
              <a:rPr lang="tr-TR" dirty="0" smtClean="0">
                <a:latin typeface="Comic Sans MS" pitchFamily="66" charset="0"/>
              </a:rPr>
              <a:t>.</a:t>
            </a:r>
          </a:p>
          <a:p>
            <a:pPr>
              <a:buNone/>
            </a:pPr>
            <a:endParaRPr lang="tr-TR" dirty="0" smtClean="0">
              <a:latin typeface="Comic Sans MS" pitchFamily="66" charset="0"/>
            </a:endParaRPr>
          </a:p>
          <a:p>
            <a:pPr>
              <a:buNone/>
            </a:pPr>
            <a:r>
              <a:rPr lang="tr-TR" dirty="0" smtClean="0">
                <a:latin typeface="Comic Sans MS" pitchFamily="66" charset="0"/>
              </a:rPr>
              <a:t>     Arkadaşlık </a:t>
            </a:r>
            <a:r>
              <a:rPr lang="tr-TR" dirty="0" smtClean="0">
                <a:latin typeface="Comic Sans MS" pitchFamily="66" charset="0"/>
              </a:rPr>
              <a:t>oyun oynama aracıdır. </a:t>
            </a:r>
            <a:r>
              <a:rPr lang="tr-TR" dirty="0" smtClean="0">
                <a:latin typeface="Comic Sans MS" pitchFamily="66" charset="0"/>
              </a:rPr>
              <a:t>Tek </a:t>
            </a:r>
            <a:r>
              <a:rPr lang="tr-TR" dirty="0" smtClean="0">
                <a:latin typeface="Comic Sans MS" pitchFamily="66" charset="0"/>
              </a:rPr>
              <a:t>başına olmak tercih sebebi olabilir. 5 yaş grup arkadaşlığı önem kazanmaya başlar. yaşıtları ile ilişkileri artmaya başlar. </a:t>
            </a:r>
            <a:r>
              <a:rPr lang="tr-TR" b="1" dirty="0" smtClean="0">
                <a:latin typeface="Comic Sans MS" pitchFamily="66" charset="0"/>
              </a:rPr>
              <a:t>Ç</a:t>
            </a:r>
            <a:r>
              <a:rPr lang="tr-TR" b="1" dirty="0" smtClean="0">
                <a:latin typeface="Comic Sans MS" pitchFamily="66" charset="0"/>
              </a:rPr>
              <a:t>ocuğunuzun </a:t>
            </a:r>
            <a:r>
              <a:rPr lang="tr-TR" b="1" dirty="0" smtClean="0">
                <a:latin typeface="Comic Sans MS" pitchFamily="66" charset="0"/>
              </a:rPr>
              <a:t>arkadaş edinebilmesi ve arkadaşlıklarını devam ettirebilmesi için </a:t>
            </a:r>
            <a:r>
              <a:rPr lang="tr-TR" b="1" u="sng" dirty="0" smtClean="0">
                <a:latin typeface="Comic Sans MS" pitchFamily="66" charset="0"/>
              </a:rPr>
              <a:t>neler önem taşır</a:t>
            </a:r>
            <a:r>
              <a:rPr lang="tr-TR" b="1" dirty="0" smtClean="0">
                <a:latin typeface="Comic Sans MS" pitchFamily="66" charset="0"/>
              </a:rPr>
              <a:t>?</a:t>
            </a:r>
          </a:p>
          <a:p>
            <a:pPr>
              <a:buNone/>
            </a:pPr>
            <a:r>
              <a:rPr lang="tr-TR" dirty="0" smtClean="0">
                <a:latin typeface="Comic Sans MS" pitchFamily="66" charset="0"/>
              </a:rPr>
              <a:t> </a:t>
            </a:r>
          </a:p>
          <a:p>
            <a:pPr>
              <a:buNone/>
            </a:pPr>
            <a:r>
              <a:rPr lang="tr-TR" dirty="0" smtClean="0">
                <a:latin typeface="Comic Sans MS" pitchFamily="66" charset="0"/>
              </a:rPr>
              <a:t>1 .     Arkadaşlarına </a:t>
            </a:r>
            <a:r>
              <a:rPr lang="tr-TR" dirty="0" smtClean="0">
                <a:latin typeface="Comic Sans MS" pitchFamily="66" charset="0"/>
              </a:rPr>
              <a:t>karşı atılgan davranışlar gösterebilme, devam </a:t>
            </a:r>
            <a:r>
              <a:rPr lang="tr-TR" dirty="0" smtClean="0">
                <a:latin typeface="Comic Sans MS" pitchFamily="66" charset="0"/>
              </a:rPr>
              <a:t>eden bir </a:t>
            </a:r>
            <a:r>
              <a:rPr lang="tr-TR" dirty="0" smtClean="0">
                <a:latin typeface="Comic Sans MS" pitchFamily="66" charset="0"/>
              </a:rPr>
              <a:t>oyuna katılabilme, kendini yeni insanlara tanıtabilme</a:t>
            </a:r>
          </a:p>
          <a:p>
            <a:endParaRPr lang="tr-TR" dirty="0" smtClean="0">
              <a:latin typeface="Comic Sans MS" pitchFamily="66" charset="0"/>
            </a:endParaRPr>
          </a:p>
          <a:p>
            <a:pPr>
              <a:buNone/>
            </a:pPr>
            <a:r>
              <a:rPr lang="tr-TR" dirty="0" smtClean="0">
                <a:latin typeface="Comic Sans MS" pitchFamily="66" charset="0"/>
              </a:rPr>
              <a:t>2.     Başkalarının </a:t>
            </a:r>
            <a:r>
              <a:rPr lang="tr-TR" dirty="0" smtClean="0">
                <a:latin typeface="Comic Sans MS" pitchFamily="66" charset="0"/>
              </a:rPr>
              <a:t>duygularını anlayabilme ve kendi duygularını o</a:t>
            </a:r>
            <a:r>
              <a:rPr lang="tr-TR" dirty="0" smtClean="0">
                <a:latin typeface="Comic Sans MS" pitchFamily="66" charset="0"/>
              </a:rPr>
              <a:t>nlarla  paylaşabilme</a:t>
            </a:r>
            <a:endParaRPr lang="tr-TR" dirty="0" smtClean="0">
              <a:latin typeface="Comic Sans MS" pitchFamily="66" charset="0"/>
            </a:endParaRPr>
          </a:p>
          <a:p>
            <a:endParaRPr lang="tr-TR" dirty="0" smtClean="0">
              <a:latin typeface="Comic Sans MS" pitchFamily="66" charset="0"/>
            </a:endParaRPr>
          </a:p>
          <a:p>
            <a:pPr marL="514350" indent="-514350">
              <a:buAutoNum type="arabicPeriod" startAt="3"/>
            </a:pPr>
            <a:r>
              <a:rPr lang="tr-TR" dirty="0" smtClean="0">
                <a:latin typeface="Comic Sans MS" pitchFamily="66" charset="0"/>
              </a:rPr>
              <a:t>Arkadaşları </a:t>
            </a:r>
            <a:r>
              <a:rPr lang="tr-TR" dirty="0" smtClean="0">
                <a:latin typeface="Comic Sans MS" pitchFamily="66" charset="0"/>
              </a:rPr>
              <a:t>ile ilgili sorumluluk duyma, onlarla belli kurallar doğrultusunda iletişim </a:t>
            </a:r>
            <a:r>
              <a:rPr lang="tr-TR" dirty="0" smtClean="0">
                <a:latin typeface="Comic Sans MS" pitchFamily="66" charset="0"/>
              </a:rPr>
              <a:t>kurabilme</a:t>
            </a:r>
          </a:p>
          <a:p>
            <a:pPr marL="514350" indent="-514350">
              <a:buAutoNum type="arabicPeriod" startAt="3"/>
            </a:pPr>
            <a:endParaRPr lang="tr-TR" dirty="0" smtClean="0">
              <a:latin typeface="Comic Sans MS" pitchFamily="66" charset="0"/>
            </a:endParaRPr>
          </a:p>
          <a:p>
            <a:pPr marL="514350" indent="-514350">
              <a:buAutoNum type="arabicPeriod" startAt="4"/>
            </a:pPr>
            <a:r>
              <a:rPr lang="tr-TR" dirty="0" smtClean="0">
                <a:latin typeface="Comic Sans MS" pitchFamily="66" charset="0"/>
              </a:rPr>
              <a:t>Oyun </a:t>
            </a:r>
            <a:r>
              <a:rPr lang="tr-TR" dirty="0" smtClean="0">
                <a:latin typeface="Comic Sans MS" pitchFamily="66" charset="0"/>
              </a:rPr>
              <a:t>oynarken paylaşım ve yardımlaşmada </a:t>
            </a:r>
            <a:r>
              <a:rPr lang="tr-TR" dirty="0" smtClean="0">
                <a:latin typeface="Comic Sans MS" pitchFamily="66" charset="0"/>
              </a:rPr>
              <a:t>bulunabilme</a:t>
            </a:r>
          </a:p>
          <a:p>
            <a:pPr marL="514350" indent="-514350">
              <a:buAutoNum type="arabicPeriod" startAt="4"/>
            </a:pPr>
            <a:endParaRPr lang="tr-TR" dirty="0" smtClean="0">
              <a:latin typeface="Comic Sans MS" pitchFamily="66" charset="0"/>
            </a:endParaRPr>
          </a:p>
          <a:p>
            <a:pPr marL="514350" indent="-514350">
              <a:buAutoNum type="arabicPeriod" startAt="5"/>
            </a:pPr>
            <a:r>
              <a:rPr lang="tr-TR" dirty="0" smtClean="0">
                <a:latin typeface="Comic Sans MS" pitchFamily="66" charset="0"/>
              </a:rPr>
              <a:t>Kendini </a:t>
            </a:r>
            <a:r>
              <a:rPr lang="tr-TR" dirty="0" smtClean="0">
                <a:latin typeface="Comic Sans MS" pitchFamily="66" charset="0"/>
              </a:rPr>
              <a:t>kontrol edebilme gücüne sahip olabilme, öfkelendiğinde şiddete başvurmadan çözüme </a:t>
            </a:r>
            <a:r>
              <a:rPr lang="tr-TR" dirty="0" smtClean="0">
                <a:latin typeface="Comic Sans MS" pitchFamily="66" charset="0"/>
              </a:rPr>
              <a:t>ulaşabilme</a:t>
            </a:r>
          </a:p>
          <a:p>
            <a:pPr marL="514350" indent="-514350">
              <a:buAutoNum type="arabicPeriod" startAt="5"/>
            </a:pPr>
            <a:endParaRPr lang="tr-TR" dirty="0" smtClean="0">
              <a:latin typeface="Comic Sans MS" pitchFamily="66" charset="0"/>
            </a:endParaRPr>
          </a:p>
          <a:p>
            <a:pPr>
              <a:buNone/>
            </a:pPr>
            <a:r>
              <a:rPr lang="tr-TR" dirty="0" smtClean="0">
                <a:latin typeface="Comic Sans MS" pitchFamily="66" charset="0"/>
              </a:rPr>
              <a:t>6.    </a:t>
            </a:r>
            <a:r>
              <a:rPr lang="tr-TR" dirty="0" smtClean="0">
                <a:latin typeface="Comic Sans MS" pitchFamily="66" charset="0"/>
              </a:rPr>
              <a:t>U</a:t>
            </a:r>
            <a:r>
              <a:rPr lang="tr-TR" dirty="0" smtClean="0">
                <a:latin typeface="Comic Sans MS" pitchFamily="66" charset="0"/>
              </a:rPr>
              <a:t>ygun </a:t>
            </a:r>
            <a:r>
              <a:rPr lang="tr-TR" dirty="0" smtClean="0">
                <a:latin typeface="Comic Sans MS" pitchFamily="66" charset="0"/>
              </a:rPr>
              <a:t>fiziksel koşullar (temizlik </a:t>
            </a:r>
            <a:r>
              <a:rPr lang="tr-TR" dirty="0" smtClean="0">
                <a:latin typeface="Comic Sans MS" pitchFamily="66" charset="0"/>
              </a:rPr>
              <a:t>ve </a:t>
            </a:r>
            <a:r>
              <a:rPr lang="tr-TR" dirty="0" smtClean="0">
                <a:latin typeface="Comic Sans MS" pitchFamily="66" charset="0"/>
              </a:rPr>
              <a:t>giyim alışkanlıkları)</a:t>
            </a:r>
          </a:p>
          <a:p>
            <a:endParaRPr lang="tr-TR" dirty="0" smtClean="0">
              <a:latin typeface="Comic Sans MS" pitchFamily="66" charset="0"/>
            </a:endParaRPr>
          </a:p>
          <a:p>
            <a:endParaRPr lang="tr-TR" dirty="0">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67544" y="476672"/>
            <a:ext cx="8229600" cy="1143000"/>
          </a:xfrm>
        </p:spPr>
        <p:txBody>
          <a:bodyPr>
            <a:normAutofit fontScale="90000"/>
          </a:bodyPr>
          <a:lstStyle/>
          <a:p>
            <a:r>
              <a:rPr lang="tr-TR" sz="5600" b="1" dirty="0" smtClean="0">
                <a:solidFill>
                  <a:schemeClr val="tx2"/>
                </a:solidFill>
              </a:rPr>
              <a:t>ETKİSİZ İLETİŞİM YOLLARI</a:t>
            </a:r>
            <a:r>
              <a:rPr lang="tr-TR" b="1" dirty="0" smtClean="0">
                <a:solidFill>
                  <a:schemeClr val="tx2"/>
                </a:solidFill>
              </a:rPr>
              <a:t/>
            </a:r>
            <a:br>
              <a:rPr lang="tr-TR" b="1" dirty="0" smtClean="0">
                <a:solidFill>
                  <a:schemeClr val="tx2"/>
                </a:solidFill>
              </a:rPr>
            </a:br>
            <a:endParaRPr lang="tr-TR" dirty="0"/>
          </a:p>
        </p:txBody>
      </p:sp>
      <p:pic>
        <p:nvPicPr>
          <p:cNvPr id="31746" name="Picture 2" descr="Etkili ve etkisiz iletişim — Stok fotoğraf"/>
          <p:cNvPicPr>
            <a:picLocks noChangeAspect="1" noChangeArrowheads="1"/>
          </p:cNvPicPr>
          <p:nvPr/>
        </p:nvPicPr>
        <p:blipFill>
          <a:blip r:embed="rId2" cstate="print"/>
          <a:srcRect/>
          <a:stretch>
            <a:fillRect/>
          </a:stretch>
        </p:blipFill>
        <p:spPr bwMode="auto">
          <a:xfrm>
            <a:off x="1547664" y="1196752"/>
            <a:ext cx="6120680" cy="5325809"/>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188640"/>
            <a:ext cx="91440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Emir Vermek, Yönlendirmek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""Hemen o yeme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bitir!"", ""Git odanı topla!"", ""Hayır öyle yapma böyle yap"" gibi cümleler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 anne-baba duygu ve dü</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ünceleriyle davranması gerekti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mesajını verir.</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Söylenenin tersini denemeye davet edebilir; isyankar davranı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ya da misillemeye yol açabilir.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Ahlak Dersi Vermek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""Bütün iyi çocuklar böyle yapar.""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otoritenin gücünü ve zorunlulukları gösterir, sen akıl edemiyorsun, ben senin yerine akıl edebilirim mesajını verir. Aynı zamanda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 durumunu daha </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iddetle savunmasına yol açabilir.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Uyarmak, Göz Da</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ı Vermek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er evin içinde top oynamaya devam edersen, o topu keserim."" Bu tarz mesajlarla ise çocuk sindirilmi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 </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olacaktır. Ayrıca gücenme, kızgınlık, isyankarlı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neden olabilir.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Ö</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üt Vermek, Çözüm ve Öneri Getirmek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""Buna üzülmekle vakit geçirece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ine git giysilerini topla!""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kendisinin kararlar alamayaca</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 ve dı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tan denetimli olmaları gerekti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mesajını verir. Çocukta direnç ve isyan yaratabilir.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Ö</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retmek, Nutuk Çekmek, Mantıklı Dü</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ünceler Önermek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Bu mesajlar sorun ya</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anmadı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 durumlarda veya yeni bir </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ey yapmayı ö</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renirken sorun yaratmayabilir. Fakat bir sorun anında bu mesajlar verilirse çocukta yetersizlik duygusu, küsme ve söylenenlere cevap vermeme gibi sonuçlar do</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urabilir.</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14" name="Picture 8" descr="https://gencgelisim.com/wp-content/uploads/2013/01/cocuklarla-iletisim.jpg"/>
          <p:cNvPicPr>
            <a:picLocks noChangeAspect="1" noChangeArrowheads="1"/>
          </p:cNvPicPr>
          <p:nvPr/>
        </p:nvPicPr>
        <p:blipFill>
          <a:blip r:embed="rId2" cstate="print"/>
          <a:srcRect/>
          <a:stretch>
            <a:fillRect/>
          </a:stretch>
        </p:blipFill>
        <p:spPr bwMode="auto">
          <a:xfrm>
            <a:off x="7142409" y="5301208"/>
            <a:ext cx="2001592" cy="1556792"/>
          </a:xfrm>
          <a:prstGeom prst="rect">
            <a:avLst/>
          </a:prstGeom>
          <a:noFill/>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0" y="188640"/>
            <a:ext cx="9257984" cy="17081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6038"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Yargılamak, Ele</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tirmek, Ad takmak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46038"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ap</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al", "Bebek gibi a</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lama", "Kötü çocuklar gibi davranma" vb. olumsuz de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erlendirmeler</a:t>
            </a:r>
          </a:p>
          <a:p>
            <a:pPr marL="0" marR="0" lvl="0" indent="46038"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içeren bu mesajlar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 kendisini de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ersiz hissetmesine neden olur, benlik imajlarını olumsuz</a:t>
            </a:r>
          </a:p>
          <a:p>
            <a:pPr marL="0" marR="0" lvl="0" indent="46038"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etkiler,çocuk yargı ve ele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tirileri gerçek olarak algılar.</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46038" algn="l" defTabSz="914400" rtl="0" eaLnBrk="0" fontAlgn="base" latinLnBrk="0" hangingPunct="0">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r>
            <a:br>
              <a:rPr kumimoji="0" lang="tr-TR" sz="15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b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46038" algn="l" defTabSz="914400" rtl="0" eaLnBrk="0" fontAlgn="base" latinLnBrk="0" hangingPunct="0">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26" name="Rectangle 6"/>
          <p:cNvSpPr>
            <a:spLocks noChangeArrowheads="1"/>
          </p:cNvSpPr>
          <p:nvPr/>
        </p:nvSpPr>
        <p:spPr bwMode="auto">
          <a:xfrm>
            <a:off x="0" y="119675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tr-TR" sz="1500" b="1" dirty="0" smtClean="0">
                <a:solidFill>
                  <a:srgbClr val="FF0000"/>
                </a:solidFill>
                <a:latin typeface="Comic Sans MS" pitchFamily="66" charset="0"/>
                <a:ea typeface="Times New Roman" pitchFamily="18" charset="0"/>
                <a:cs typeface="Arial" pitchFamily="34" charset="0"/>
              </a:rPr>
              <a:t>Övmek, Aynı Dü</a:t>
            </a:r>
            <a:r>
              <a:rPr lang="tr-TR" sz="1500" b="1" dirty="0" smtClean="0">
                <a:solidFill>
                  <a:srgbClr val="FF0000"/>
                </a:solidFill>
                <a:latin typeface="Comic Sans MS" pitchFamily="66" charset="0"/>
                <a:ea typeface="Times New Roman" pitchFamily="18" charset="0"/>
                <a:cs typeface="Times New Roman" pitchFamily="18" charset="0"/>
              </a:rPr>
              <a:t>ş</a:t>
            </a:r>
            <a:r>
              <a:rPr lang="tr-TR" sz="1500" b="1" dirty="0" smtClean="0">
                <a:solidFill>
                  <a:srgbClr val="FF0000"/>
                </a:solidFill>
                <a:latin typeface="Comic Sans MS" pitchFamily="66" charset="0"/>
                <a:ea typeface="Times New Roman" pitchFamily="18" charset="0"/>
                <a:cs typeface="Arial" pitchFamily="34" charset="0"/>
              </a:rPr>
              <a:t>üncede Olmak, Olumlu De</a:t>
            </a:r>
            <a:r>
              <a:rPr lang="tr-TR" sz="1500" b="1" dirty="0" smtClean="0">
                <a:solidFill>
                  <a:srgbClr val="FF0000"/>
                </a:solidFill>
                <a:latin typeface="Comic Sans MS" pitchFamily="66" charset="0"/>
                <a:ea typeface="Times New Roman" pitchFamily="18" charset="0"/>
                <a:cs typeface="Times New Roman" pitchFamily="18" charset="0"/>
              </a:rPr>
              <a:t>ğ</a:t>
            </a:r>
            <a:r>
              <a:rPr lang="tr-TR" sz="1500" b="1" dirty="0" smtClean="0">
                <a:solidFill>
                  <a:srgbClr val="FF0000"/>
                </a:solidFill>
                <a:latin typeface="Comic Sans MS" pitchFamily="66" charset="0"/>
                <a:ea typeface="Times New Roman" pitchFamily="18" charset="0"/>
                <a:cs typeface="Arial" pitchFamily="34" charset="0"/>
              </a:rPr>
              <a:t>erlendirmeler </a:t>
            </a:r>
            <a:r>
              <a:rPr lang="tr-TR" sz="1500" b="1" dirty="0" smtClean="0">
                <a:solidFill>
                  <a:srgbClr val="FF0000"/>
                </a:solidFill>
                <a:latin typeface="Comic Sans MS" pitchFamily="66" charset="0"/>
                <a:ea typeface="Times New Roman" pitchFamily="18" charset="0"/>
                <a:cs typeface="Arial" pitchFamily="34" charset="0"/>
              </a:rPr>
              <a:t>Yapmak</a:t>
            </a:r>
            <a:endPar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 bir sorunu olmadı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 zamanlarda kullanıldı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ında yararlı olabilir.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 beklenen, olumlu davranı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larını takdir etmek önemlidir. Fakat sürekli tekrarlanan ve moral verme amaçlı olan ""Sen akıllı çocuksun, yapabilirsin"" gibi mesajlar çocuklarda anla</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ılmamı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 </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hissi uyandırabilir. Asıl soruna inmek için çaba gösterilmelidir.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Yorumlamak, Analiz Etmek, Te</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his Koymak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""Çaba göstermedi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 için derslerin zayıf."", ""Aslında sen öyle demek istemiyorsun."" vb. Bu mesajlarla çocu</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ben seni senden daha iyi tanırım mesajı verilir ve çocuk yanlı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 </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anla</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ıldı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ını hissedebilir.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Soru Sormak, Sınamak</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""Ne yaptı</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ının farkında mısın?"", ""Bunu sana kim ö</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retti?"", "" Neden? Kim? Sen ne</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dedin? Nasıl?"". Sorgulamak çocukta güvenilmedi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hissi do</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uracaktır. Ayrıca sorularla çocuk anne-babasının sorunu çözece</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ya da anne-babasının endi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elendi</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ğ</a:t>
            </a: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hissine</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kapılabilir.</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30728" name="Picture 8" descr="https://gencgelisim.com/wp-content/uploads/2013/01/cocuklarla-iletisim.jpg"/>
          <p:cNvPicPr>
            <a:picLocks noChangeAspect="1" noChangeArrowheads="1"/>
          </p:cNvPicPr>
          <p:nvPr/>
        </p:nvPicPr>
        <p:blipFill>
          <a:blip r:embed="rId2" cstate="print"/>
          <a:srcRect/>
          <a:stretch>
            <a:fillRect/>
          </a:stretch>
        </p:blipFill>
        <p:spPr bwMode="auto">
          <a:xfrm>
            <a:off x="6948265" y="4509120"/>
            <a:ext cx="2195736" cy="2348880"/>
          </a:xfrm>
          <a:prstGeom prst="rect">
            <a:avLst/>
          </a:prstGeom>
          <a:noFill/>
        </p:spPr>
      </p:pic>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692696"/>
            <a:ext cx="8568952" cy="3456384"/>
          </a:xfrm>
        </p:spPr>
        <p:txBody>
          <a:bodyPr>
            <a:normAutofit/>
          </a:bodyPr>
          <a:lstStyle/>
          <a:p>
            <a:pPr algn="l"/>
            <a:r>
              <a:rPr lang="tr-TR" b="1" dirty="0" smtClean="0">
                <a:solidFill>
                  <a:schemeClr val="tx1"/>
                </a:solidFill>
                <a:latin typeface="Comic Sans MS" pitchFamily="66" charset="0"/>
              </a:rPr>
              <a:t>İnsanlar Arası İletişim; </a:t>
            </a:r>
            <a:r>
              <a:rPr lang="tr-TR" dirty="0" smtClean="0">
                <a:solidFill>
                  <a:schemeClr val="tx1"/>
                </a:solidFill>
                <a:latin typeface="Comic Sans MS" pitchFamily="66" charset="0"/>
              </a:rPr>
              <a:t>kişilerin birbirlerine bilinçli veya bilinçsiz olarak duygu ve düşüncelerini </a:t>
            </a:r>
            <a:r>
              <a:rPr lang="tr-TR" dirty="0" smtClean="0">
                <a:solidFill>
                  <a:schemeClr val="tx1"/>
                </a:solidFill>
                <a:latin typeface="Comic Sans MS" pitchFamily="66" charset="0"/>
              </a:rPr>
              <a:t>aktardıkları</a:t>
            </a:r>
            <a:r>
              <a:rPr lang="tr-TR" dirty="0" smtClean="0">
                <a:solidFill>
                  <a:schemeClr val="tx1"/>
                </a:solidFill>
                <a:latin typeface="Comic Sans MS" pitchFamily="66" charset="0"/>
              </a:rPr>
              <a:t> bir süreçtir. bu sürecin başarısı, bireyin yaşamındaki mutluluğun temelini oluşturur. anne, baba </a:t>
            </a:r>
            <a:r>
              <a:rPr lang="tr-TR" cap="small" dirty="0" smtClean="0">
                <a:solidFill>
                  <a:schemeClr val="tx1"/>
                </a:solidFill>
                <a:latin typeface="Comic Sans MS" pitchFamily="66" charset="0"/>
              </a:rPr>
              <a:t>v</a:t>
            </a:r>
            <a:r>
              <a:rPr lang="tr-TR" dirty="0" smtClean="0">
                <a:solidFill>
                  <a:schemeClr val="tx1"/>
                </a:solidFill>
                <a:latin typeface="Comic Sans MS" pitchFamily="66" charset="0"/>
              </a:rPr>
              <a:t>e çocuk ilişkisinde her iki tarafın da birbirlerinin duygu ve düşüncelerini paylaşarak kabul etmeleri ile bir çok soruna çözüm bulunabilir</a:t>
            </a:r>
          </a:p>
          <a:p>
            <a:pPr algn="l"/>
            <a:endParaRPr lang="tr-TR" dirty="0">
              <a:solidFill>
                <a:schemeClr val="tx1"/>
              </a:solidFill>
            </a:endParaRPr>
          </a:p>
        </p:txBody>
      </p:sp>
      <p:pic>
        <p:nvPicPr>
          <p:cNvPr id="9218" name="Picture 2" descr="İletişimin Öğeleri"/>
          <p:cNvPicPr>
            <a:picLocks noChangeAspect="1" noChangeArrowheads="1"/>
          </p:cNvPicPr>
          <p:nvPr/>
        </p:nvPicPr>
        <p:blipFill>
          <a:blip r:embed="rId2" cstate="print"/>
          <a:srcRect/>
          <a:stretch>
            <a:fillRect/>
          </a:stretch>
        </p:blipFill>
        <p:spPr bwMode="auto">
          <a:xfrm>
            <a:off x="1187624" y="3501008"/>
            <a:ext cx="6840757" cy="2736304"/>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 name="10 Dikdörtgen"/>
          <p:cNvSpPr/>
          <p:nvPr/>
        </p:nvSpPr>
        <p:spPr>
          <a:xfrm>
            <a:off x="755576" y="1052736"/>
            <a:ext cx="7848872" cy="4708981"/>
          </a:xfrm>
          <a:prstGeom prst="rect">
            <a:avLst/>
          </a:prstGeom>
        </p:spPr>
        <p:txBody>
          <a:bodyPr wrap="square">
            <a:spAutoFit/>
          </a:bodyPr>
          <a:lstStyle/>
          <a:p>
            <a:r>
              <a:rPr lang="tr-TR" sz="2500" b="1" dirty="0" smtClean="0">
                <a:latin typeface="Comic Sans MS" pitchFamily="66" charset="0"/>
              </a:rPr>
              <a:t>Sonuç olarak</a:t>
            </a:r>
            <a:r>
              <a:rPr lang="tr-TR" sz="2500" dirty="0" smtClean="0">
                <a:latin typeface="Comic Sans MS" pitchFamily="66" charset="0"/>
              </a:rPr>
              <a:t>; Etkisiz iletişimin kullanıldığı ortamlarda çocuk aile içinde</a:t>
            </a:r>
          </a:p>
          <a:p>
            <a:r>
              <a:rPr lang="tr-TR" sz="2500" dirty="0" smtClean="0">
                <a:latin typeface="Comic Sans MS" pitchFamily="66" charset="0"/>
              </a:rPr>
              <a:t>anlaşılmadığını ve kabul edilmediğini hissedecektir. Ayrıca dıştan denetimli olacaklardır ve otorite figürleri yanlarında yokken nasıl davranmaları gerektiğini bilemeyeceklerdir. Etkili iletişim yollarını kullanan ailelerde ise çocuklar kabul edildiklerini hissedecek,</a:t>
            </a:r>
          </a:p>
          <a:p>
            <a:r>
              <a:rPr lang="tr-TR" sz="2500" dirty="0" smtClean="0">
                <a:latin typeface="Comic Sans MS" pitchFamily="66" charset="0"/>
              </a:rPr>
              <a:t>kendilerine ve ailelerine güven duyacaklardır. Ayrıca evde öğrendikleri iletişim becerilerini aile dışındaki ortamlarda kullanarak çevreyle daha sağlıklı iletişim kuracaklardır </a:t>
            </a:r>
            <a:endParaRPr lang="tr-TR" sz="2500" dirty="0">
              <a:latin typeface="Comic Sans MS" pitchFamily="66" charset="0"/>
            </a:endParaRP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ttps://uzem.iienstitu.com/pluginfile.php/1/blog/attachment/984/t%C5%9F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6" name="AutoShape 4" descr="https://uzem.iienstitu.com/pluginfile.php/1/blog/attachment/984/t%C5%9F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8" name="AutoShape 6" descr="https://uzem.iienstitu.com/pluginfile.php/1/blog/attachment/984/t%C5%9F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0" name="AutoShape 8" descr="https://uzem.iienstitu.com/pluginfile.php/1/blog/attachment/984/t%C5%9Fk.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7 Resim" descr="tşk.png"/>
          <p:cNvPicPr>
            <a:picLocks noChangeAspect="1"/>
          </p:cNvPicPr>
          <p:nvPr/>
        </p:nvPicPr>
        <p:blipFill>
          <a:blip r:embed="rId2" cstate="print"/>
          <a:stretch>
            <a:fillRect/>
          </a:stretch>
        </p:blipFill>
        <p:spPr>
          <a:xfrm>
            <a:off x="755576" y="980728"/>
            <a:ext cx="7621064" cy="2715004"/>
          </a:xfrm>
          <a:prstGeom prst="rect">
            <a:avLst/>
          </a:prstGeom>
        </p:spPr>
      </p:pic>
      <p:pic>
        <p:nvPicPr>
          <p:cNvPr id="33802" name="Picture 10" descr="http://www.yukobalon.com/Gallery/%5b2430435535051700%5dBaski-Balon-renkleri.png"/>
          <p:cNvPicPr>
            <a:picLocks noChangeAspect="1" noChangeArrowheads="1"/>
          </p:cNvPicPr>
          <p:nvPr/>
        </p:nvPicPr>
        <p:blipFill>
          <a:blip r:embed="rId3" cstate="print"/>
          <a:srcRect/>
          <a:stretch>
            <a:fillRect/>
          </a:stretch>
        </p:blipFill>
        <p:spPr bwMode="auto">
          <a:xfrm>
            <a:off x="0" y="4149080"/>
            <a:ext cx="9144000" cy="2708920"/>
          </a:xfrm>
          <a:prstGeom prst="rect">
            <a:avLst/>
          </a:prstGeom>
          <a:noFill/>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412776"/>
            <a:ext cx="8229600" cy="4525963"/>
          </a:xfrm>
        </p:spPr>
        <p:txBody>
          <a:bodyPr/>
          <a:lstStyle/>
          <a:p>
            <a:r>
              <a:rPr lang="tr-TR" b="1" dirty="0" smtClean="0"/>
              <a:t>Çocuklarla iyi bir iletişim kurabilmek, anne-babalar için önemli bir beceridir. Çocukları ile etkili  bir  iletişim  ve  pozitif  bir  ilişki kurabilen anne-babalar, anne-baba olmaktan daha fazla keyif alabilirler. Genç ya da çocuk, her yaşta anne-babaları ile iyi ilişki içinde ol</a:t>
            </a:r>
            <a:r>
              <a:rPr lang="tr-TR" b="1" cap="small" dirty="0" smtClean="0"/>
              <a:t>a</a:t>
            </a:r>
            <a:r>
              <a:rPr lang="tr-TR" b="1" dirty="0" smtClean="0"/>
              <a:t>n bireylerin  kendilerine  güven duyguları gelişir,  kişiler arası ilişkilerde karşılıklı saygı duymayı öğrenirler.</a:t>
            </a:r>
          </a:p>
          <a:p>
            <a:endParaRPr lang="tr-T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mage1.jpeg" descr="imagesCA21RA4I.jpg"/>
          <p:cNvPicPr/>
          <p:nvPr/>
        </p:nvPicPr>
        <p:blipFill>
          <a:blip r:embed="rId2" cstate="print"/>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20688"/>
            <a:ext cx="7467600" cy="1143000"/>
          </a:xfrm>
        </p:spPr>
        <p:txBody>
          <a:bodyPr>
            <a:normAutofit fontScale="90000"/>
          </a:bodyPr>
          <a:lstStyle/>
          <a:p>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4900" b="1" dirty="0" smtClean="0">
                <a:ln w="17780" cmpd="sng">
                  <a:solidFill>
                    <a:srgbClr val="FFFFFF"/>
                  </a:solidFill>
                  <a:prstDash val="solid"/>
                  <a:miter lim="800000"/>
                </a:ln>
                <a:solidFill>
                  <a:schemeClr val="accent2">
                    <a:lumMod val="75000"/>
                  </a:schemeClr>
                </a:solidFill>
                <a:effectLst>
                  <a:outerShdw blurRad="50800" algn="tl" rotWithShape="0">
                    <a:srgbClr val="000000"/>
                  </a:outerShdw>
                </a:effectLst>
              </a:rPr>
              <a:t>ETKİLİ </a:t>
            </a:r>
            <a:r>
              <a:rPr lang="tr-TR" sz="4900" b="1" dirty="0" smtClean="0">
                <a:ln w="17780" cmpd="sng">
                  <a:solidFill>
                    <a:srgbClr val="FFFFFF"/>
                  </a:solidFill>
                  <a:prstDash val="solid"/>
                  <a:miter lim="800000"/>
                </a:ln>
                <a:solidFill>
                  <a:schemeClr val="accent2">
                    <a:lumMod val="75000"/>
                  </a:schemeClr>
                </a:solidFill>
                <a:effectLst>
                  <a:outerShdw blurRad="50800" algn="tl" rotWithShape="0">
                    <a:srgbClr val="000000"/>
                  </a:outerShdw>
                </a:effectLst>
              </a:rPr>
              <a:t>İLETİŞİM YOLLARI</a:t>
            </a:r>
            <a:endParaRPr lang="tr-TR" sz="4900" dirty="0">
              <a:solidFill>
                <a:schemeClr val="accent2">
                  <a:lumMod val="75000"/>
                </a:schemeClr>
              </a:solidFill>
            </a:endParaRPr>
          </a:p>
        </p:txBody>
      </p:sp>
      <p:sp>
        <p:nvSpPr>
          <p:cNvPr id="3" name="2 İçerik Yer Tutucusu"/>
          <p:cNvSpPr>
            <a:spLocks noGrp="1"/>
          </p:cNvSpPr>
          <p:nvPr>
            <p:ph sz="quarter" idx="1"/>
          </p:nvPr>
        </p:nvSpPr>
        <p:spPr>
          <a:xfrm>
            <a:off x="467544" y="2204864"/>
            <a:ext cx="8229600" cy="4525963"/>
          </a:xfrm>
        </p:spPr>
        <p:txBody>
          <a:bodyPr/>
          <a:lstStyle/>
          <a:p>
            <a:r>
              <a:rPr lang="tr-TR" sz="3600" b="1" dirty="0" smtClean="0">
                <a:solidFill>
                  <a:schemeClr val="tx2"/>
                </a:solidFill>
              </a:rPr>
              <a:t>Çocuğu Dinlemek</a:t>
            </a:r>
          </a:p>
          <a:p>
            <a:r>
              <a:rPr lang="tr-TR" sz="3600" b="1" dirty="0" smtClean="0">
                <a:solidFill>
                  <a:schemeClr val="tx2"/>
                </a:solidFill>
              </a:rPr>
              <a:t>Ben Dili - Sen Dili</a:t>
            </a:r>
          </a:p>
          <a:p>
            <a:r>
              <a:rPr lang="tr-TR" sz="3600" b="1" dirty="0" smtClean="0">
                <a:solidFill>
                  <a:schemeClr val="tx2"/>
                </a:solidFill>
              </a:rPr>
              <a:t>Empati</a:t>
            </a:r>
          </a:p>
          <a:p>
            <a:r>
              <a:rPr lang="tr-TR" sz="3600" b="1" dirty="0" smtClean="0">
                <a:solidFill>
                  <a:schemeClr val="tx2"/>
                </a:solidFill>
              </a:rPr>
              <a:t>Arkadaşlık</a:t>
            </a:r>
          </a:p>
          <a:p>
            <a:pPr>
              <a:buNone/>
            </a:pPr>
            <a:endParaRPr lang="tr-TR" dirty="0" smtClean="0"/>
          </a:p>
          <a:p>
            <a:endParaRPr lang="tr-TR" dirty="0"/>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7467600" cy="1143000"/>
          </a:xfrm>
        </p:spPr>
        <p:txBody>
          <a:bodyPr>
            <a:normAutofit/>
          </a:bodyPr>
          <a:lstStyle/>
          <a:p>
            <a:r>
              <a:rPr lang="tr-TR" b="1" dirty="0" smtClean="0"/>
              <a:t>ÇOCUĞU</a:t>
            </a:r>
            <a:r>
              <a:rPr lang="tr-TR" b="1" dirty="0" smtClean="0">
                <a:solidFill>
                  <a:schemeClr val="tx2"/>
                </a:solidFill>
              </a:rPr>
              <a:t> DİNLEMEK</a:t>
            </a:r>
            <a:r>
              <a:rPr lang="tr-TR" b="1" dirty="0" smtClean="0">
                <a:solidFill>
                  <a:schemeClr val="tx2"/>
                </a:solidFill>
              </a:rPr>
              <a:t/>
            </a:r>
            <a:br>
              <a:rPr lang="tr-TR" b="1" dirty="0" smtClean="0">
                <a:solidFill>
                  <a:schemeClr val="tx2"/>
                </a:solidFill>
              </a:rPr>
            </a:br>
            <a:endParaRPr lang="tr-TR" dirty="0"/>
          </a:p>
        </p:txBody>
      </p:sp>
      <p:sp>
        <p:nvSpPr>
          <p:cNvPr id="3" name="2 İçerik Yer Tutucusu"/>
          <p:cNvSpPr>
            <a:spLocks noGrp="1"/>
          </p:cNvSpPr>
          <p:nvPr>
            <p:ph sz="quarter" idx="1"/>
          </p:nvPr>
        </p:nvSpPr>
        <p:spPr>
          <a:xfrm>
            <a:off x="467544" y="1052736"/>
            <a:ext cx="8435280" cy="5001419"/>
          </a:xfrm>
        </p:spPr>
        <p:txBody>
          <a:bodyPr>
            <a:normAutofit fontScale="77500" lnSpcReduction="20000"/>
          </a:bodyPr>
          <a:lstStyle/>
          <a:p>
            <a:r>
              <a:rPr lang="tr-TR" dirty="0" smtClean="0"/>
              <a:t>Yetişmekte olan çocuklarla sağlıklı iletişim kurabilmenin </a:t>
            </a:r>
            <a:r>
              <a:rPr lang="tr-TR" dirty="0" smtClean="0"/>
              <a:t>ilk </a:t>
            </a:r>
            <a:r>
              <a:rPr lang="tr-TR" dirty="0" smtClean="0"/>
              <a:t>şartı </a:t>
            </a:r>
            <a:r>
              <a:rPr lang="tr-TR" dirty="0" smtClean="0"/>
              <a:t>dinlemektir.</a:t>
            </a:r>
          </a:p>
          <a:p>
            <a:r>
              <a:rPr lang="tr-TR" dirty="0" smtClean="0"/>
              <a:t>Anlamak </a:t>
            </a:r>
            <a:r>
              <a:rPr lang="tr-TR" dirty="0" smtClean="0"/>
              <a:t>için dinlemek gerekir. İyi şeyler söyleyebilmek için de iyi </a:t>
            </a:r>
            <a:r>
              <a:rPr lang="tr-TR" dirty="0" smtClean="0"/>
              <a:t>dinlemiş olmamız </a:t>
            </a:r>
            <a:r>
              <a:rPr lang="tr-TR" dirty="0" smtClean="0"/>
              <a:t>gerekir. </a:t>
            </a:r>
            <a:r>
              <a:rPr lang="tr-TR" dirty="0" smtClean="0"/>
              <a:t>Çoğu zaman büyükler çocukların </a:t>
            </a:r>
            <a:r>
              <a:rPr lang="tr-TR" dirty="0" smtClean="0"/>
              <a:t>ilk cümlelerinden ne </a:t>
            </a:r>
            <a:r>
              <a:rPr lang="tr-TR" dirty="0" smtClean="0"/>
              <a:t>diyeceklerini tahmin ederler. </a:t>
            </a:r>
          </a:p>
          <a:p>
            <a:r>
              <a:rPr lang="tr-TR" dirty="0" smtClean="0"/>
              <a:t>Fakat onların adına</a:t>
            </a:r>
            <a:r>
              <a:rPr lang="tr-TR" cap="small" dirty="0" smtClean="0"/>
              <a:t>,</a:t>
            </a:r>
            <a:r>
              <a:rPr lang="tr-TR" dirty="0" smtClean="0"/>
              <a:t> </a:t>
            </a:r>
            <a:r>
              <a:rPr lang="tr-TR" dirty="0" smtClean="0"/>
              <a:t>düşündüklerini, hissettiklerini </a:t>
            </a:r>
            <a:r>
              <a:rPr lang="tr-TR" dirty="0" smtClean="0"/>
              <a:t>bildiğimiz şeyler olarak kabul etmek onları daha iyi tanımamıza engel olacaktır. Her zaman tahmin ettiğimiz şeyi söylemeyebilirler</a:t>
            </a:r>
            <a:r>
              <a:rPr lang="tr-TR" dirty="0" smtClean="0"/>
              <a:t>. Sık </a:t>
            </a:r>
            <a:r>
              <a:rPr lang="tr-TR" dirty="0" smtClean="0"/>
              <a:t>soru sormadan </a:t>
            </a:r>
            <a:r>
              <a:rPr lang="tr-TR" dirty="0" smtClean="0"/>
              <a:t>ve </a:t>
            </a:r>
            <a:r>
              <a:rPr lang="tr-TR" dirty="0" smtClean="0"/>
              <a:t>yorum yapmadan dinlemek fakat kendini ifade etmekte zorlandığı yerlerde sorularla konuşmaya</a:t>
            </a:r>
            <a:r>
              <a:rPr lang="tr-TR" cap="small" dirty="0" smtClean="0"/>
              <a:t>,</a:t>
            </a:r>
            <a:r>
              <a:rPr lang="tr-TR" dirty="0" smtClean="0"/>
              <a:t> </a:t>
            </a:r>
            <a:r>
              <a:rPr lang="tr-TR" dirty="0" smtClean="0"/>
              <a:t>daha iyi ifade etmeye </a:t>
            </a:r>
            <a:r>
              <a:rPr lang="tr-TR" dirty="0" smtClean="0"/>
              <a:t>etmeye </a:t>
            </a:r>
            <a:r>
              <a:rPr lang="tr-TR" dirty="0" smtClean="0"/>
              <a:t>teşvik etmek</a:t>
            </a:r>
            <a:r>
              <a:rPr lang="tr-TR" dirty="0" smtClean="0"/>
              <a:t>, </a:t>
            </a:r>
            <a:r>
              <a:rPr lang="tr-TR" dirty="0" smtClean="0"/>
              <a:t>göz teması kurmak iyi </a:t>
            </a:r>
            <a:r>
              <a:rPr lang="tr-TR" dirty="0" smtClean="0"/>
              <a:t>dinlemek için bir </a:t>
            </a:r>
            <a:r>
              <a:rPr lang="tr-TR" dirty="0" smtClean="0"/>
              <a:t>yöntem olabilir. </a:t>
            </a:r>
          </a:p>
          <a:p>
            <a:endParaRPr lang="tr-TR" dirty="0" smtClean="0"/>
          </a:p>
          <a:p>
            <a:r>
              <a:rPr lang="tr-TR" dirty="0" smtClean="0"/>
              <a:t>B</a:t>
            </a:r>
            <a:r>
              <a:rPr lang="tr-TR" cap="small" dirty="0" smtClean="0"/>
              <a:t>urada</a:t>
            </a:r>
            <a:r>
              <a:rPr lang="tr-TR" dirty="0" smtClean="0"/>
              <a:t> </a:t>
            </a:r>
            <a:r>
              <a:rPr lang="tr-TR" b="1" dirty="0" smtClean="0"/>
              <a:t>üç kritik </a:t>
            </a:r>
            <a:r>
              <a:rPr lang="tr-TR" b="1" dirty="0" err="1" smtClean="0"/>
              <a:t>A’dan</a:t>
            </a:r>
            <a:r>
              <a:rPr lang="tr-TR" b="1" dirty="0" smtClean="0"/>
              <a:t> </a:t>
            </a:r>
            <a:r>
              <a:rPr lang="tr-TR" dirty="0" smtClean="0"/>
              <a:t>bahsedebiliriz:</a:t>
            </a:r>
          </a:p>
          <a:p>
            <a:endParaRPr lang="tr-TR" dirty="0" smtClean="0"/>
          </a:p>
          <a:p>
            <a:r>
              <a:rPr lang="tr-TR" dirty="0" smtClean="0"/>
              <a:t> </a:t>
            </a:r>
            <a:r>
              <a:rPr lang="tr-TR" b="1" dirty="0" smtClean="0"/>
              <a:t>ANLAMAK-ANLATMAK-ANLAŞMAK</a:t>
            </a:r>
            <a:r>
              <a:rPr lang="tr-TR" dirty="0" smtClean="0"/>
              <a:t>. Dinleyerek anlayacağız, anladıktan sonra anlatacağız ve anladığımız ile anlattığımız anlaşıyorsa anlaşmış olacağız. Burada önemli olan çocuğa ulaşmak, </a:t>
            </a:r>
            <a:r>
              <a:rPr lang="tr-TR" dirty="0" smtClean="0"/>
              <a:t>duygu ve </a:t>
            </a:r>
            <a:r>
              <a:rPr lang="tr-TR" dirty="0" smtClean="0"/>
              <a:t>düşüncelerini ifade etmesini </a:t>
            </a:r>
            <a:r>
              <a:rPr lang="tr-TR" dirty="0" smtClean="0"/>
              <a:t>teşvik </a:t>
            </a:r>
            <a:r>
              <a:rPr lang="tr-TR" dirty="0" smtClean="0"/>
              <a:t>etmek,anlaşıldığını ona hissettirmektir</a:t>
            </a:r>
            <a:r>
              <a:rPr lang="tr-TR" dirty="0" smtClean="0"/>
              <a:t>.</a:t>
            </a:r>
          </a:p>
          <a:p>
            <a:endParaRPr lang="tr-TR" dirty="0"/>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image2.jpeg" descr="imagesCAI9SN4M.jpg"/>
          <p:cNvPicPr/>
          <p:nvPr/>
        </p:nvPicPr>
        <p:blipFill>
          <a:blip r:embed="rId2" cstate="print"/>
          <a:stretch>
            <a:fillRect/>
          </a:stretch>
        </p:blipFill>
        <p:spPr>
          <a:xfrm>
            <a:off x="0" y="0"/>
            <a:ext cx="9144000" cy="6857999"/>
          </a:xfrm>
          <a:prstGeom prst="rect">
            <a:avLst/>
          </a:prstGeom>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0" y="332656"/>
            <a:ext cx="8229600" cy="634082"/>
          </a:xfrm>
        </p:spPr>
        <p:txBody>
          <a:bodyPr>
            <a:normAutofit fontScale="90000"/>
          </a:bodyPr>
          <a:lstStyle/>
          <a:p>
            <a:r>
              <a:rPr lang="tr-TR" b="1" u="sng" dirty="0" smtClean="0"/>
              <a:t>BEN DİLİ – SEN DİLİ</a:t>
            </a:r>
            <a:r>
              <a:rPr lang="tr-TR" b="1" u="sng" dirty="0" smtClean="0">
                <a:solidFill>
                  <a:schemeClr val="tx2"/>
                </a:solidFill>
              </a:rPr>
              <a:t/>
            </a:r>
            <a:br>
              <a:rPr lang="tr-TR" b="1" u="sng" dirty="0" smtClean="0">
                <a:solidFill>
                  <a:schemeClr val="tx2"/>
                </a:solidFill>
              </a:rPr>
            </a:br>
            <a:endParaRPr lang="tr-TR" u="sng" dirty="0"/>
          </a:p>
        </p:txBody>
      </p:sp>
      <p:sp>
        <p:nvSpPr>
          <p:cNvPr id="3" name="2 İçerik Yer Tutucusu"/>
          <p:cNvSpPr>
            <a:spLocks noGrp="1"/>
          </p:cNvSpPr>
          <p:nvPr>
            <p:ph sz="quarter" idx="1"/>
          </p:nvPr>
        </p:nvSpPr>
        <p:spPr>
          <a:xfrm>
            <a:off x="323528" y="548680"/>
            <a:ext cx="8820472" cy="6480720"/>
          </a:xfrm>
        </p:spPr>
        <p:txBody>
          <a:bodyPr>
            <a:noAutofit/>
          </a:bodyPr>
          <a:lstStyle/>
          <a:p>
            <a:pPr>
              <a:buNone/>
            </a:pPr>
            <a:r>
              <a:rPr lang="tr-TR" sz="1300" dirty="0" smtClean="0">
                <a:latin typeface="Comic Sans MS" pitchFamily="66" charset="0"/>
              </a:rPr>
              <a:t> Birçok </a:t>
            </a:r>
            <a:r>
              <a:rPr lang="tr-TR" sz="1300" dirty="0" smtClean="0">
                <a:latin typeface="Comic Sans MS" pitchFamily="66" charset="0"/>
              </a:rPr>
              <a:t>anne-babada şu düşünceler olabilir: </a:t>
            </a:r>
            <a:endParaRPr lang="tr-TR" sz="1300" dirty="0" smtClean="0">
              <a:latin typeface="Comic Sans MS" pitchFamily="66" charset="0"/>
            </a:endParaRPr>
          </a:p>
          <a:p>
            <a:pPr>
              <a:buNone/>
            </a:pPr>
            <a:r>
              <a:rPr lang="tr-TR" sz="1300" dirty="0" smtClean="0">
                <a:latin typeface="Comic Sans MS" pitchFamily="66" charset="0"/>
              </a:rPr>
              <a:t>"</a:t>
            </a:r>
            <a:r>
              <a:rPr lang="tr-TR" sz="1300" dirty="0" smtClean="0">
                <a:latin typeface="Comic Sans MS" pitchFamily="66" charset="0"/>
              </a:rPr>
              <a:t>ne söylesem, ne yapsam çocuğum anlamıyor</a:t>
            </a:r>
            <a:r>
              <a:rPr lang="tr-TR" sz="1300" dirty="0" smtClean="0">
                <a:latin typeface="Comic Sans MS" pitchFamily="66" charset="0"/>
              </a:rPr>
              <a:t>." </a:t>
            </a:r>
          </a:p>
          <a:p>
            <a:pPr>
              <a:buNone/>
            </a:pPr>
            <a:r>
              <a:rPr lang="tr-TR" sz="1300" dirty="0" smtClean="0">
                <a:latin typeface="Comic Sans MS" pitchFamily="66" charset="0"/>
              </a:rPr>
              <a:t>"</a:t>
            </a:r>
            <a:r>
              <a:rPr lang="tr-TR" sz="1300" dirty="0" smtClean="0">
                <a:latin typeface="Comic Sans MS" pitchFamily="66" charset="0"/>
              </a:rPr>
              <a:t>bu çocuk yüzünden artık çileden </a:t>
            </a:r>
            <a:r>
              <a:rPr lang="tr-TR" sz="1300" dirty="0" smtClean="0">
                <a:latin typeface="Comic Sans MS" pitchFamily="66" charset="0"/>
              </a:rPr>
              <a:t>çıkıyorum" </a:t>
            </a:r>
          </a:p>
          <a:p>
            <a:pPr>
              <a:buNone/>
            </a:pPr>
            <a:r>
              <a:rPr lang="tr-TR" sz="1300" dirty="0" smtClean="0">
                <a:latin typeface="Comic Sans MS" pitchFamily="66" charset="0"/>
              </a:rPr>
              <a:t>anne-babalar </a:t>
            </a:r>
            <a:r>
              <a:rPr lang="tr-TR" sz="1300" dirty="0" smtClean="0">
                <a:latin typeface="Comic Sans MS" pitchFamily="66" charset="0"/>
              </a:rPr>
              <a:t>anlaşamadıkları ya da kendileri için sorun olarak gördükleri, ancak çocuk için sorun</a:t>
            </a:r>
          </a:p>
          <a:p>
            <a:pPr>
              <a:buNone/>
            </a:pPr>
            <a:r>
              <a:rPr lang="tr-TR" sz="1300" dirty="0" smtClean="0">
                <a:latin typeface="Comic Sans MS" pitchFamily="66" charset="0"/>
              </a:rPr>
              <a:t>olmayan durumlarda ne yapmalıdırlar? </a:t>
            </a:r>
            <a:endParaRPr lang="tr-TR" sz="1300" dirty="0" smtClean="0">
              <a:latin typeface="Comic Sans MS" pitchFamily="66" charset="0"/>
            </a:endParaRPr>
          </a:p>
          <a:p>
            <a:pPr>
              <a:buNone/>
            </a:pPr>
            <a:endParaRPr lang="tr-TR" sz="1300" dirty="0" smtClean="0">
              <a:latin typeface="Comic Sans MS" pitchFamily="66" charset="0"/>
            </a:endParaRPr>
          </a:p>
          <a:p>
            <a:pPr>
              <a:buNone/>
            </a:pPr>
            <a:r>
              <a:rPr lang="tr-TR" sz="1300" dirty="0" smtClean="0">
                <a:latin typeface="Comic Sans MS" pitchFamily="66" charset="0"/>
              </a:rPr>
              <a:t> </a:t>
            </a:r>
            <a:r>
              <a:rPr lang="tr-TR" sz="1300" dirty="0" smtClean="0">
                <a:latin typeface="Comic Sans MS" pitchFamily="66" charset="0"/>
              </a:rPr>
              <a:t>     Burada </a:t>
            </a:r>
            <a:r>
              <a:rPr lang="tr-TR" sz="1300" dirty="0" smtClean="0">
                <a:latin typeface="Comic Sans MS" pitchFamily="66" charset="0"/>
              </a:rPr>
              <a:t>etkili iletişim yolu </a:t>
            </a:r>
            <a:r>
              <a:rPr lang="tr-TR" sz="1300" b="1" dirty="0" smtClean="0">
                <a:latin typeface="Comic Sans MS" pitchFamily="66" charset="0"/>
              </a:rPr>
              <a:t>ben-iletileridir</a:t>
            </a:r>
            <a:r>
              <a:rPr lang="tr-TR" sz="1300" dirty="0" smtClean="0">
                <a:latin typeface="Comic Sans MS" pitchFamily="66" charset="0"/>
              </a:rPr>
              <a:t>. ben iletileri var olan sorunu çözmek için değil, </a:t>
            </a:r>
            <a:r>
              <a:rPr lang="tr-TR" sz="1300" dirty="0" smtClean="0">
                <a:latin typeface="Comic Sans MS" pitchFamily="66" charset="0"/>
              </a:rPr>
              <a:t>anne babanın </a:t>
            </a:r>
            <a:r>
              <a:rPr lang="tr-TR" sz="1300" dirty="0" smtClean="0">
                <a:latin typeface="Comic Sans MS" pitchFamily="66" charset="0"/>
              </a:rPr>
              <a:t>duygu ve düşüncelerini iletmek için kullanılabilecek bir yöntemdir. B</a:t>
            </a:r>
            <a:r>
              <a:rPr lang="tr-TR" sz="1300" dirty="0" smtClean="0">
                <a:latin typeface="Comic Sans MS" pitchFamily="66" charset="0"/>
              </a:rPr>
              <a:t>öylece </a:t>
            </a:r>
            <a:r>
              <a:rPr lang="tr-TR" sz="1300" dirty="0" smtClean="0">
                <a:latin typeface="Comic Sans MS" pitchFamily="66" charset="0"/>
              </a:rPr>
              <a:t>çocuk ortada bir sorun olduğunu ve bu durumun anne-babasını rahatsız ettiğini anlayacaktır. </a:t>
            </a:r>
            <a:endParaRPr lang="tr-TR" sz="1300" dirty="0" smtClean="0">
              <a:latin typeface="Comic Sans MS" pitchFamily="66" charset="0"/>
            </a:endParaRPr>
          </a:p>
          <a:p>
            <a:pPr>
              <a:buNone/>
            </a:pPr>
            <a:r>
              <a:rPr lang="tr-TR" sz="1300" dirty="0" smtClean="0">
                <a:latin typeface="Comic Sans MS" pitchFamily="66" charset="0"/>
              </a:rPr>
              <a:t> </a:t>
            </a:r>
            <a:r>
              <a:rPr lang="tr-TR" sz="1300" dirty="0" smtClean="0">
                <a:latin typeface="Comic Sans MS" pitchFamily="66" charset="0"/>
              </a:rPr>
              <a:t>     </a:t>
            </a:r>
          </a:p>
          <a:p>
            <a:pPr>
              <a:buNone/>
            </a:pPr>
            <a:r>
              <a:rPr lang="tr-TR" sz="1300" dirty="0" smtClean="0">
                <a:latin typeface="Comic Sans MS" pitchFamily="66" charset="0"/>
              </a:rPr>
              <a:t> </a:t>
            </a:r>
            <a:r>
              <a:rPr lang="tr-TR" sz="1300" dirty="0" smtClean="0">
                <a:latin typeface="Comic Sans MS" pitchFamily="66" charset="0"/>
              </a:rPr>
              <a:t>     Ben </a:t>
            </a:r>
            <a:r>
              <a:rPr lang="tr-TR" sz="1300" dirty="0" smtClean="0">
                <a:latin typeface="Comic Sans MS" pitchFamily="66" charset="0"/>
              </a:rPr>
              <a:t>dili ile konuşmak kişinin sadece kendinden konuşması veya kendini övmesi, öne sürmesi demek değildir. "ben" dili, kişinin o anda karşılaştığı durum veya davranış karşısında, kişisel tepkisini duygu ve düşüncelerle açıklayan bir ifade tarzıdır. </a:t>
            </a:r>
            <a:r>
              <a:rPr lang="tr-TR" sz="1300" b="1" dirty="0" smtClean="0">
                <a:latin typeface="Comic Sans MS" pitchFamily="66" charset="0"/>
              </a:rPr>
              <a:t>D</a:t>
            </a:r>
            <a:r>
              <a:rPr lang="tr-TR" sz="1300" b="1" dirty="0" smtClean="0">
                <a:latin typeface="Comic Sans MS" pitchFamily="66" charset="0"/>
              </a:rPr>
              <a:t>uygu </a:t>
            </a:r>
            <a:r>
              <a:rPr lang="tr-TR" sz="1300" b="1" dirty="0" smtClean="0">
                <a:latin typeface="Comic Sans MS" pitchFamily="66" charset="0"/>
              </a:rPr>
              <a:t>ve düşüncelerimizi içtenlikle ifade etmemizdir. </a:t>
            </a:r>
            <a:r>
              <a:rPr lang="tr-TR" sz="1300" dirty="0" smtClean="0">
                <a:latin typeface="Comic Sans MS" pitchFamily="66" charset="0"/>
              </a:rPr>
              <a:t>B</a:t>
            </a:r>
            <a:r>
              <a:rPr lang="tr-TR" sz="1300" dirty="0" smtClean="0">
                <a:latin typeface="Comic Sans MS" pitchFamily="66" charset="0"/>
              </a:rPr>
              <a:t>aşkalarıyla </a:t>
            </a:r>
            <a:r>
              <a:rPr lang="tr-TR" sz="1300" dirty="0" smtClean="0">
                <a:latin typeface="Comic Sans MS" pitchFamily="66" charset="0"/>
              </a:rPr>
              <a:t>ilgili değerlendirme ve yorumlarımızı değil, kendi duygu ve yaşantılarımızı açıklarlar. "ben" mesajını duyan kişi, karşısındakine ne hissettirdiğini öğrenir ve eğer bu olumsuz bir duyguysa, kendi isteğiyle davranışını değiştirir ya da değiştirmez. "sen" mesajı iletişimi engeller. sen mesajı, sen dilidir ve genellikle kızgınlık ifadesi için kullanılır. sen mesajları, bizim hakkımızda bir ileti göndermez, odak hep karşımızdaki kişidir. </a:t>
            </a:r>
            <a:endParaRPr lang="tr-TR" sz="1300" dirty="0" smtClean="0">
              <a:latin typeface="Comic Sans MS" pitchFamily="66" charset="0"/>
            </a:endParaRPr>
          </a:p>
          <a:p>
            <a:pPr>
              <a:buNone/>
            </a:pPr>
            <a:endParaRPr lang="tr-TR" sz="1300" dirty="0" smtClean="0">
              <a:latin typeface="Comic Sans MS" pitchFamily="66" charset="0"/>
            </a:endParaRPr>
          </a:p>
          <a:p>
            <a:pPr>
              <a:buNone/>
            </a:pPr>
            <a:r>
              <a:rPr lang="tr-TR" sz="1300" dirty="0" smtClean="0">
                <a:latin typeface="Comic Sans MS" pitchFamily="66" charset="0"/>
              </a:rPr>
              <a:t> </a:t>
            </a:r>
            <a:r>
              <a:rPr lang="tr-TR" sz="1300" dirty="0" smtClean="0">
                <a:latin typeface="Comic Sans MS" pitchFamily="66" charset="0"/>
              </a:rPr>
              <a:t>     </a:t>
            </a:r>
            <a:r>
              <a:rPr lang="tr-TR" sz="1300" b="1" dirty="0" smtClean="0">
                <a:latin typeface="Comic Sans MS" pitchFamily="66" charset="0"/>
              </a:rPr>
              <a:t>Sen dili</a:t>
            </a:r>
            <a:r>
              <a:rPr lang="tr-TR" sz="1300" dirty="0" smtClean="0">
                <a:latin typeface="Comic Sans MS" pitchFamily="66" charset="0"/>
              </a:rPr>
              <a:t>: </a:t>
            </a:r>
            <a:r>
              <a:rPr lang="tr-TR" sz="1300" dirty="0" smtClean="0">
                <a:latin typeface="Comic Sans MS" pitchFamily="66" charset="0"/>
              </a:rPr>
              <a:t>Ş</a:t>
            </a:r>
            <a:r>
              <a:rPr lang="tr-TR" sz="1300" dirty="0" smtClean="0">
                <a:latin typeface="Comic Sans MS" pitchFamily="66" charset="0"/>
              </a:rPr>
              <a:t>u </a:t>
            </a:r>
            <a:r>
              <a:rPr lang="tr-TR" sz="1300" dirty="0" smtClean="0">
                <a:latin typeface="Comic Sans MS" pitchFamily="66" charset="0"/>
              </a:rPr>
              <a:t>odanın haline bak, bir de utanmadan benimle oynamak istiyorsun. </a:t>
            </a:r>
            <a:endParaRPr lang="tr-TR" sz="1300" dirty="0" smtClean="0">
              <a:latin typeface="Comic Sans MS" pitchFamily="66" charset="0"/>
            </a:endParaRPr>
          </a:p>
          <a:p>
            <a:pPr>
              <a:buNone/>
            </a:pPr>
            <a:r>
              <a:rPr lang="tr-TR" sz="1300" dirty="0" smtClean="0">
                <a:latin typeface="Comic Sans MS" pitchFamily="66" charset="0"/>
              </a:rPr>
              <a:t> </a:t>
            </a:r>
            <a:r>
              <a:rPr lang="tr-TR" sz="1300" dirty="0" smtClean="0">
                <a:latin typeface="Comic Sans MS" pitchFamily="66" charset="0"/>
              </a:rPr>
              <a:t>     Yemeğini </a:t>
            </a:r>
            <a:r>
              <a:rPr lang="tr-TR" sz="1300" dirty="0" smtClean="0">
                <a:latin typeface="Comic Sans MS" pitchFamily="66" charset="0"/>
              </a:rPr>
              <a:t>yeme, büyüme de gör. </a:t>
            </a:r>
            <a:endParaRPr lang="tr-TR" sz="1300" dirty="0" smtClean="0">
              <a:latin typeface="Comic Sans MS" pitchFamily="66" charset="0"/>
            </a:endParaRPr>
          </a:p>
          <a:p>
            <a:pPr>
              <a:buNone/>
            </a:pPr>
            <a:r>
              <a:rPr lang="tr-TR" sz="1300" dirty="0" smtClean="0">
                <a:latin typeface="Comic Sans MS" pitchFamily="66" charset="0"/>
              </a:rPr>
              <a:t>      Bir </a:t>
            </a:r>
            <a:r>
              <a:rPr lang="tr-TR" sz="1300" dirty="0" smtClean="0">
                <a:latin typeface="Comic Sans MS" pitchFamily="66" charset="0"/>
              </a:rPr>
              <a:t>daha geç yatarsan </a:t>
            </a:r>
            <a:r>
              <a:rPr lang="tr-TR" sz="1300" dirty="0" smtClean="0">
                <a:latin typeface="Comic Sans MS" pitchFamily="66" charset="0"/>
              </a:rPr>
              <a:t>seni uyandırmayacağım</a:t>
            </a:r>
            <a:r>
              <a:rPr lang="tr-TR" sz="1300" dirty="0" smtClean="0">
                <a:latin typeface="Comic Sans MS" pitchFamily="66" charset="0"/>
              </a:rPr>
              <a:t>, okula da </a:t>
            </a:r>
            <a:r>
              <a:rPr lang="tr-TR" sz="1300" dirty="0" smtClean="0">
                <a:latin typeface="Comic Sans MS" pitchFamily="66" charset="0"/>
              </a:rPr>
              <a:t>gidemezsin</a:t>
            </a:r>
            <a:r>
              <a:rPr lang="tr-TR" sz="1300" dirty="0" smtClean="0">
                <a:latin typeface="Comic Sans MS" pitchFamily="66" charset="0"/>
              </a:rPr>
              <a:t>.</a:t>
            </a:r>
            <a:endParaRPr lang="tr-TR" sz="1300" dirty="0" smtClean="0">
              <a:latin typeface="Comic Sans MS" pitchFamily="66" charset="0"/>
            </a:endParaRPr>
          </a:p>
          <a:p>
            <a:endParaRPr lang="tr-TR" sz="1300" dirty="0" smtClean="0">
              <a:latin typeface="Comic Sans MS" pitchFamily="66" charset="0"/>
            </a:endParaRPr>
          </a:p>
          <a:p>
            <a:pPr>
              <a:buNone/>
            </a:pPr>
            <a:r>
              <a:rPr lang="tr-TR" sz="1300" dirty="0" smtClean="0">
                <a:latin typeface="Comic Sans MS" pitchFamily="66" charset="0"/>
              </a:rPr>
              <a:t>      </a:t>
            </a:r>
            <a:r>
              <a:rPr lang="tr-TR" sz="1300" b="1" dirty="0" smtClean="0">
                <a:latin typeface="Comic Sans MS" pitchFamily="66" charset="0"/>
              </a:rPr>
              <a:t>Ben Dili; </a:t>
            </a:r>
            <a:r>
              <a:rPr lang="tr-TR" sz="1300" dirty="0" smtClean="0">
                <a:latin typeface="Comic Sans MS" pitchFamily="66" charset="0"/>
              </a:rPr>
              <a:t>Odan </a:t>
            </a:r>
            <a:r>
              <a:rPr lang="tr-TR" sz="1300" dirty="0" smtClean="0">
                <a:latin typeface="Comic Sans MS" pitchFamily="66" charset="0"/>
              </a:rPr>
              <a:t>dağınık olunca odanı ben toplamak zorunda kalıyorum ve sana vakit ayıramıyorum</a:t>
            </a:r>
            <a:r>
              <a:rPr lang="tr-TR" sz="1300" dirty="0" smtClean="0">
                <a:latin typeface="Comic Sans MS" pitchFamily="66" charset="0"/>
              </a:rPr>
              <a:t>. </a:t>
            </a:r>
            <a:endParaRPr lang="tr-TR" sz="1300" dirty="0" smtClean="0">
              <a:latin typeface="Comic Sans MS" pitchFamily="66" charset="0"/>
            </a:endParaRPr>
          </a:p>
          <a:p>
            <a:pPr>
              <a:buNone/>
            </a:pPr>
            <a:r>
              <a:rPr lang="tr-TR" sz="1300" dirty="0" smtClean="0">
                <a:latin typeface="Comic Sans MS" pitchFamily="66" charset="0"/>
              </a:rPr>
              <a:t> </a:t>
            </a:r>
            <a:r>
              <a:rPr lang="tr-TR" sz="1300" dirty="0" smtClean="0">
                <a:latin typeface="Comic Sans MS" pitchFamily="66" charset="0"/>
              </a:rPr>
              <a:t>     Yemek </a:t>
            </a:r>
            <a:r>
              <a:rPr lang="tr-TR" sz="1300" dirty="0" smtClean="0">
                <a:latin typeface="Comic Sans MS" pitchFamily="66" charset="0"/>
              </a:rPr>
              <a:t>yemediğin zaman sağlığın konusunda </a:t>
            </a:r>
            <a:r>
              <a:rPr lang="tr-TR" sz="1300" dirty="0" smtClean="0">
                <a:latin typeface="Comic Sans MS" pitchFamily="66" charset="0"/>
              </a:rPr>
              <a:t>endişeleniyorum.</a:t>
            </a:r>
            <a:endParaRPr lang="tr-TR" sz="1300" dirty="0" smtClean="0">
              <a:latin typeface="Comic Sans MS" pitchFamily="66" charset="0"/>
            </a:endParaRPr>
          </a:p>
          <a:p>
            <a:pPr>
              <a:buNone/>
            </a:pPr>
            <a:r>
              <a:rPr lang="tr-TR" sz="1300" dirty="0" smtClean="0">
                <a:latin typeface="Comic Sans MS" pitchFamily="66" charset="0"/>
              </a:rPr>
              <a:t>      Geç </a:t>
            </a:r>
            <a:r>
              <a:rPr lang="tr-TR" sz="1300" dirty="0" smtClean="0">
                <a:latin typeface="Comic Sans MS" pitchFamily="66" charset="0"/>
              </a:rPr>
              <a:t>yattığın zaman seni uyandırmakta güçlük çekiyorum ve uykusuz kalacağın için üzülüyorum</a:t>
            </a:r>
            <a:r>
              <a:rPr lang="tr-TR" sz="1300" dirty="0" smtClean="0">
                <a:latin typeface="Comic Sans MS" pitchFamily="66" charset="0"/>
              </a:rPr>
              <a:t>.</a:t>
            </a:r>
            <a:endParaRPr lang="tr-TR" sz="1300" dirty="0" smtClean="0">
              <a:latin typeface="Comic Sans MS" pitchFamily="66" charset="0"/>
            </a:endParaRPr>
          </a:p>
          <a:p>
            <a:endParaRPr lang="tr-TR" sz="1300" dirty="0" smtClean="0">
              <a:latin typeface="Comic Sans MS" pitchFamily="66" charset="0"/>
            </a:endParaRPr>
          </a:p>
          <a:p>
            <a:endParaRPr lang="tr-TR" sz="1300" dirty="0">
              <a:latin typeface="Comic Sans MS" pitchFamily="66" charset="0"/>
            </a:endParaRP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erszamani.net/wp-content/uploads/2018/11/sen_dili_nedir.jpg"/>
          <p:cNvPicPr>
            <a:picLocks noChangeAspect="1" noChangeArrowheads="1"/>
          </p:cNvPicPr>
          <p:nvPr/>
        </p:nvPicPr>
        <p:blipFill>
          <a:blip r:embed="rId2" cstate="print"/>
          <a:srcRect/>
          <a:stretch>
            <a:fillRect/>
          </a:stretch>
        </p:blipFill>
        <p:spPr bwMode="auto">
          <a:xfrm>
            <a:off x="323528" y="0"/>
            <a:ext cx="8399207" cy="2736304"/>
          </a:xfrm>
          <a:prstGeom prst="rect">
            <a:avLst/>
          </a:prstGeom>
          <a:noFill/>
        </p:spPr>
      </p:pic>
      <p:pic>
        <p:nvPicPr>
          <p:cNvPr id="1028" name="Picture 4" descr="http://www.halisaile.com/panel/file/www.halisaile.com/0301145022raxib.JPG"/>
          <p:cNvPicPr>
            <a:picLocks noChangeAspect="1" noChangeArrowheads="1"/>
          </p:cNvPicPr>
          <p:nvPr/>
        </p:nvPicPr>
        <p:blipFill>
          <a:blip r:embed="rId3" cstate="print"/>
          <a:srcRect/>
          <a:stretch>
            <a:fillRect/>
          </a:stretch>
        </p:blipFill>
        <p:spPr bwMode="auto">
          <a:xfrm>
            <a:off x="971600" y="2762250"/>
            <a:ext cx="7239000" cy="4095750"/>
          </a:xfrm>
          <a:prstGeom prst="rect">
            <a:avLst/>
          </a:prstGeom>
          <a:noFill/>
        </p:spPr>
      </p:pic>
    </p:spTree>
  </p:cSld>
  <p:clrMapOvr>
    <a:masterClrMapping/>
  </p:clrMapOvr>
  <p:transition>
    <p:cover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1461</Words>
  <Application>Microsoft Office PowerPoint</Application>
  <PresentationFormat>Ekran Gösterisi (4:3)</PresentationFormat>
  <Paragraphs>115</Paragraphs>
  <Slides>21</Slides>
  <Notes>0</Notes>
  <HiddenSlides>0</HiddenSlides>
  <MMClips>0</MMClips>
  <ScaleCrop>false</ScaleCrop>
  <HeadingPairs>
    <vt:vector size="4" baseType="variant">
      <vt:variant>
        <vt:lpstr>Tema</vt:lpstr>
      </vt:variant>
      <vt:variant>
        <vt:i4>8</vt:i4>
      </vt:variant>
      <vt:variant>
        <vt:lpstr>Slayt Başlıkları</vt:lpstr>
      </vt:variant>
      <vt:variant>
        <vt:i4>21</vt:i4>
      </vt:variant>
    </vt:vector>
  </HeadingPairs>
  <TitlesOfParts>
    <vt:vector size="29" baseType="lpstr">
      <vt:lpstr>Ofis Teması</vt:lpstr>
      <vt:lpstr>Kağıt</vt:lpstr>
      <vt:lpstr>1_Kağıt</vt:lpstr>
      <vt:lpstr>Cumba</vt:lpstr>
      <vt:lpstr>Döküm</vt:lpstr>
      <vt:lpstr>1_Cumba</vt:lpstr>
      <vt:lpstr>Kalabalık</vt:lpstr>
      <vt:lpstr>Akış</vt:lpstr>
      <vt:lpstr>OKUL ÖNCESİNDE ETKİLİ İLETİŞİM</vt:lpstr>
      <vt:lpstr>Slayt 2</vt:lpstr>
      <vt:lpstr>Slayt 3</vt:lpstr>
      <vt:lpstr>Slayt 4</vt:lpstr>
      <vt:lpstr> ETKİLİ İLETİŞİM YOLLARI</vt:lpstr>
      <vt:lpstr>ÇOCUĞU DİNLEMEK </vt:lpstr>
      <vt:lpstr>Slayt 7</vt:lpstr>
      <vt:lpstr>BEN DİLİ – SEN DİLİ </vt:lpstr>
      <vt:lpstr>Slayt 9</vt:lpstr>
      <vt:lpstr>Slayt 10</vt:lpstr>
      <vt:lpstr>EMPATİNİN GELİŞMESİ İÇİN SİZ NASIL YARDIMCI OLABİLİRSİNİZ?</vt:lpstr>
      <vt:lpstr>Slayt 12</vt:lpstr>
      <vt:lpstr>Slayt 13</vt:lpstr>
      <vt:lpstr>Slayt 14</vt:lpstr>
      <vt:lpstr>Arkadaşlık </vt:lpstr>
      <vt:lpstr>Slayt 16</vt:lpstr>
      <vt:lpstr>ETKİSİZ İLETİŞİM YOLLARI </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ÖNCESİNDE ETKİLİ İLETİŞİM</dc:title>
  <dc:creator>acer</dc:creator>
  <cp:lastModifiedBy>acer</cp:lastModifiedBy>
  <cp:revision>16</cp:revision>
  <dcterms:created xsi:type="dcterms:W3CDTF">2019-12-10T05:04:14Z</dcterms:created>
  <dcterms:modified xsi:type="dcterms:W3CDTF">2019-12-10T06:53:32Z</dcterms:modified>
</cp:coreProperties>
</file>